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373" r:id="rId3"/>
    <p:sldId id="267" r:id="rId4"/>
    <p:sldId id="257" r:id="rId5"/>
    <p:sldId id="258" r:id="rId6"/>
    <p:sldId id="271" r:id="rId7"/>
    <p:sldId id="272" r:id="rId8"/>
    <p:sldId id="273" r:id="rId9"/>
    <p:sldId id="274" r:id="rId10"/>
    <p:sldId id="259" r:id="rId11"/>
    <p:sldId id="260" r:id="rId12"/>
    <p:sldId id="261" r:id="rId13"/>
    <p:sldId id="262" r:id="rId14"/>
    <p:sldId id="263" r:id="rId15"/>
    <p:sldId id="264" r:id="rId16"/>
    <p:sldId id="265" r:id="rId17"/>
    <p:sldId id="266" r:id="rId18"/>
    <p:sldId id="268" r:id="rId19"/>
    <p:sldId id="269" r:id="rId20"/>
    <p:sldId id="270"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7" r:id="rId35"/>
    <p:sldId id="289" r:id="rId36"/>
    <p:sldId id="290" r:id="rId37"/>
    <p:sldId id="291" r:id="rId38"/>
    <p:sldId id="292" r:id="rId39"/>
    <p:sldId id="293" r:id="rId40"/>
    <p:sldId id="295" r:id="rId41"/>
    <p:sldId id="296" r:id="rId42"/>
    <p:sldId id="297" r:id="rId43"/>
    <p:sldId id="298" r:id="rId44"/>
    <p:sldId id="294" r:id="rId45"/>
    <p:sldId id="299" r:id="rId46"/>
    <p:sldId id="300" r:id="rId47"/>
    <p:sldId id="301" r:id="rId48"/>
    <p:sldId id="302" r:id="rId49"/>
    <p:sldId id="303" r:id="rId50"/>
    <p:sldId id="304" r:id="rId51"/>
    <p:sldId id="305" r:id="rId52"/>
    <p:sldId id="306" r:id="rId53"/>
    <p:sldId id="307" r:id="rId54"/>
    <p:sldId id="308" r:id="rId55"/>
    <p:sldId id="309" r:id="rId56"/>
    <p:sldId id="311" r:id="rId57"/>
    <p:sldId id="314" r:id="rId58"/>
    <p:sldId id="313" r:id="rId59"/>
    <p:sldId id="312" r:id="rId60"/>
    <p:sldId id="310"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7" r:id="rId83"/>
    <p:sldId id="339" r:id="rId84"/>
    <p:sldId id="338" r:id="rId85"/>
    <p:sldId id="340" r:id="rId86"/>
    <p:sldId id="341" r:id="rId87"/>
    <p:sldId id="342" r:id="rId88"/>
    <p:sldId id="343" r:id="rId89"/>
    <p:sldId id="344" r:id="rId90"/>
    <p:sldId id="345" r:id="rId91"/>
    <p:sldId id="347" r:id="rId92"/>
    <p:sldId id="348" r:id="rId93"/>
    <p:sldId id="353" r:id="rId94"/>
    <p:sldId id="349" r:id="rId95"/>
    <p:sldId id="350" r:id="rId96"/>
    <p:sldId id="351" r:id="rId97"/>
    <p:sldId id="352"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9" r:id="rId113"/>
    <p:sldId id="370" r:id="rId114"/>
    <p:sldId id="371" r:id="rId115"/>
    <p:sldId id="372" r:id="rId116"/>
    <p:sldId id="36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257847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197663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01002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3446931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737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36385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1538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325099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3637678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569AE-36F9-4DCC-B71B-6C12949C582D}" type="datetimeFigureOut">
              <a:rPr lang="en-US" smtClean="0"/>
              <a:t>7/2/2021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153163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4569AE-36F9-4DCC-B71B-6C12949C582D}" type="datetimeFigureOut">
              <a:rPr lang="en-US" smtClean="0"/>
              <a:t>7/2/2021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421387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4569AE-36F9-4DCC-B71B-6C12949C582D}" type="datetimeFigureOut">
              <a:rPr lang="en-US" smtClean="0"/>
              <a:t>7/2/2021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405654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4569AE-36F9-4DCC-B71B-6C12949C582D}" type="datetimeFigureOut">
              <a:rPr lang="en-US" smtClean="0"/>
              <a:t>7/2/2021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228310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4569AE-36F9-4DCC-B71B-6C12949C582D}" type="datetimeFigureOut">
              <a:rPr lang="en-US" smtClean="0"/>
              <a:t>7/2/2021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1411646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4569AE-36F9-4DCC-B71B-6C12949C582D}" type="datetimeFigureOut">
              <a:rPr lang="en-US" smtClean="0"/>
              <a:t>7/2/2021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325180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4569AE-36F9-4DCC-B71B-6C12949C582D}" type="datetimeFigureOut">
              <a:rPr lang="en-US" smtClean="0"/>
              <a:t>7/2/2021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0149F-3C96-40A5-BBAB-FFD37CE31334}" type="slidenum">
              <a:rPr lang="en-US" smtClean="0"/>
              <a:t>‹#›</a:t>
            </a:fld>
            <a:endParaRPr lang="en-US"/>
          </a:p>
        </p:txBody>
      </p:sp>
    </p:spTree>
    <p:extLst>
      <p:ext uri="{BB962C8B-B14F-4D97-AF65-F5344CB8AC3E}">
        <p14:creationId xmlns:p14="http://schemas.microsoft.com/office/powerpoint/2010/main" val="1449994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4569AE-36F9-4DCC-B71B-6C12949C582D}" type="datetimeFigureOut">
              <a:rPr lang="en-US" smtClean="0"/>
              <a:t>7/2/2021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60149F-3C96-40A5-BBAB-FFD37CE31334}" type="slidenum">
              <a:rPr lang="en-US" smtClean="0"/>
              <a:t>‹#›</a:t>
            </a:fld>
            <a:endParaRPr lang="en-US"/>
          </a:p>
        </p:txBody>
      </p:sp>
    </p:spTree>
    <p:extLst>
      <p:ext uri="{BB962C8B-B14F-4D97-AF65-F5344CB8AC3E}">
        <p14:creationId xmlns:p14="http://schemas.microsoft.com/office/powerpoint/2010/main" val="30417924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abs.play-with-k8s.com/" TargetMode="External"/><Relationship Id="rId2" Type="http://schemas.openxmlformats.org/officeDocument/2006/relationships/hyperlink" Target="https://labs.play-with-docker.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dockercon/"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45D1-0914-44B3-96F4-974E5FFC4CF3}"/>
              </a:ext>
            </a:extLst>
          </p:cNvPr>
          <p:cNvSpPr>
            <a:spLocks noGrp="1"/>
          </p:cNvSpPr>
          <p:nvPr>
            <p:ph type="ctrTitle"/>
          </p:nvPr>
        </p:nvSpPr>
        <p:spPr/>
        <p:txBody>
          <a:bodyPr>
            <a:normAutofit/>
          </a:bodyPr>
          <a:lstStyle/>
          <a:p>
            <a:r>
              <a:rPr lang="en-US" dirty="0"/>
              <a:t>Kubernetes(k8s)</a:t>
            </a:r>
          </a:p>
        </p:txBody>
      </p:sp>
      <p:sp>
        <p:nvSpPr>
          <p:cNvPr id="3" name="Subtitle 2">
            <a:extLst>
              <a:ext uri="{FF2B5EF4-FFF2-40B4-BE49-F238E27FC236}">
                <a16:creationId xmlns:a16="http://schemas.microsoft.com/office/drawing/2014/main" id="{9D425935-FC13-4FD8-8B5B-A4042553D404}"/>
              </a:ext>
            </a:extLst>
          </p:cNvPr>
          <p:cNvSpPr>
            <a:spLocks noGrp="1"/>
          </p:cNvSpPr>
          <p:nvPr>
            <p:ph type="subTitle" idx="1"/>
          </p:nvPr>
        </p:nvSpPr>
        <p:spPr/>
        <p:txBody>
          <a:bodyPr>
            <a:noAutofit/>
          </a:bodyPr>
          <a:lstStyle/>
          <a:p>
            <a:r>
              <a:rPr lang="en-US" sz="1400" dirty="0">
                <a:solidFill>
                  <a:schemeClr val="tx1"/>
                </a:solidFill>
              </a:rPr>
              <a:t>DevOps Training</a:t>
            </a:r>
          </a:p>
          <a:p>
            <a:r>
              <a:rPr lang="en-US" sz="1400" dirty="0">
                <a:solidFill>
                  <a:schemeClr val="tx1"/>
                </a:solidFill>
              </a:rPr>
              <a:t>Shriniwas Mujumdar</a:t>
            </a:r>
          </a:p>
          <a:p>
            <a:r>
              <a:rPr lang="en-US" sz="1400" dirty="0">
                <a:solidFill>
                  <a:schemeClr val="tx1"/>
                </a:solidFill>
              </a:rPr>
              <a:t>Yogendra Kumar Vyas</a:t>
            </a:r>
          </a:p>
          <a:p>
            <a:r>
              <a:rPr lang="en-US" sz="1400" dirty="0">
                <a:solidFill>
                  <a:schemeClr val="tx1"/>
                </a:solidFill>
              </a:rPr>
              <a:t>Sagar Joshi</a:t>
            </a:r>
          </a:p>
        </p:txBody>
      </p:sp>
    </p:spTree>
    <p:extLst>
      <p:ext uri="{BB962C8B-B14F-4D97-AF65-F5344CB8AC3E}">
        <p14:creationId xmlns:p14="http://schemas.microsoft.com/office/powerpoint/2010/main" val="16105519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C294-B290-4FDA-AD2B-D8004638F2A6}"/>
              </a:ext>
            </a:extLst>
          </p:cNvPr>
          <p:cNvSpPr>
            <a:spLocks noGrp="1"/>
          </p:cNvSpPr>
          <p:nvPr>
            <p:ph type="title"/>
          </p:nvPr>
        </p:nvSpPr>
        <p:spPr/>
        <p:txBody>
          <a:bodyPr/>
          <a:lstStyle/>
          <a:p>
            <a:r>
              <a:rPr lang="en-US" dirty="0"/>
              <a:t>Kubernetes in Action </a:t>
            </a:r>
          </a:p>
        </p:txBody>
      </p:sp>
      <p:pic>
        <p:nvPicPr>
          <p:cNvPr id="4" name="Content Placeholder 3">
            <a:extLst>
              <a:ext uri="{FF2B5EF4-FFF2-40B4-BE49-F238E27FC236}">
                <a16:creationId xmlns:a16="http://schemas.microsoft.com/office/drawing/2014/main" id="{3804087B-92CF-496E-A010-3A6E1D24C168}"/>
              </a:ext>
            </a:extLst>
          </p:cNvPr>
          <p:cNvPicPr>
            <a:picLocks noGrp="1" noChangeAspect="1"/>
          </p:cNvPicPr>
          <p:nvPr>
            <p:ph idx="1"/>
          </p:nvPr>
        </p:nvPicPr>
        <p:blipFill>
          <a:blip r:embed="rId2"/>
          <a:stretch>
            <a:fillRect/>
          </a:stretch>
        </p:blipFill>
        <p:spPr>
          <a:xfrm>
            <a:off x="983955" y="2160588"/>
            <a:ext cx="7984128" cy="3881437"/>
          </a:xfrm>
          <a:prstGeom prst="rect">
            <a:avLst/>
          </a:prstGeom>
        </p:spPr>
      </p:pic>
    </p:spTree>
    <p:extLst>
      <p:ext uri="{BB962C8B-B14F-4D97-AF65-F5344CB8AC3E}">
        <p14:creationId xmlns:p14="http://schemas.microsoft.com/office/powerpoint/2010/main" val="24542019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9985-A247-4337-8EBE-BA9B44A1806B}"/>
              </a:ext>
            </a:extLst>
          </p:cNvPr>
          <p:cNvSpPr>
            <a:spLocks noGrp="1"/>
          </p:cNvSpPr>
          <p:nvPr>
            <p:ph type="title"/>
          </p:nvPr>
        </p:nvSpPr>
        <p:spPr/>
        <p:txBody>
          <a:bodyPr/>
          <a:lstStyle/>
          <a:p>
            <a:r>
              <a:rPr lang="en-US"/>
              <a:t>Managing Computer Resources – podResources.yml</a:t>
            </a:r>
          </a:p>
        </p:txBody>
      </p:sp>
      <p:sp>
        <p:nvSpPr>
          <p:cNvPr id="3" name="Content Placeholder 2">
            <a:extLst>
              <a:ext uri="{FF2B5EF4-FFF2-40B4-BE49-F238E27FC236}">
                <a16:creationId xmlns:a16="http://schemas.microsoft.com/office/drawing/2014/main" id="{42CC5D15-1081-434E-9494-1885E1E3A2E4}"/>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a:t>
            </a:r>
            <a:r>
              <a:rPr lang="en-US" dirty="0" err="1">
                <a:latin typeface="Consolas" panose="020B0609020204030204" pitchFamily="49" charset="0"/>
              </a:rPr>
              <a:t>podResources.yml</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resources</a:t>
            </a:r>
          </a:p>
          <a:p>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2663486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AC78-1FC8-47D6-8E35-C05FB2C3F615}"/>
              </a:ext>
            </a:extLst>
          </p:cNvPr>
          <p:cNvSpPr>
            <a:spLocks noGrp="1"/>
          </p:cNvSpPr>
          <p:nvPr>
            <p:ph type="title"/>
          </p:nvPr>
        </p:nvSpPr>
        <p:spPr/>
        <p:txBody>
          <a:bodyPr/>
          <a:lstStyle/>
          <a:p>
            <a:r>
              <a:rPr lang="en-US" dirty="0"/>
              <a:t>Resource Quotas</a:t>
            </a:r>
          </a:p>
        </p:txBody>
      </p:sp>
      <p:sp>
        <p:nvSpPr>
          <p:cNvPr id="3" name="Content Placeholder 2">
            <a:extLst>
              <a:ext uri="{FF2B5EF4-FFF2-40B4-BE49-F238E27FC236}">
                <a16:creationId xmlns:a16="http://schemas.microsoft.com/office/drawing/2014/main" id="{32BAD1D9-C251-4473-BAC1-F65A42B3AE57}"/>
              </a:ext>
            </a:extLst>
          </p:cNvPr>
          <p:cNvSpPr>
            <a:spLocks noGrp="1"/>
          </p:cNvSpPr>
          <p:nvPr>
            <p:ph idx="1"/>
          </p:nvPr>
        </p:nvSpPr>
        <p:spPr/>
        <p:txBody>
          <a:bodyPr/>
          <a:lstStyle/>
          <a:p>
            <a:r>
              <a:rPr lang="en-US" dirty="0"/>
              <a:t>Container created with no CPU limit in certain namespace is assigned with default CPU Limit as per namespace limits</a:t>
            </a:r>
          </a:p>
          <a:p>
            <a:endParaRPr lang="en-US" dirty="0"/>
          </a:p>
          <a:p>
            <a:r>
              <a:rPr lang="en-US" dirty="0" err="1"/>
              <a:t>ResourceQuota</a:t>
            </a:r>
            <a:r>
              <a:rPr lang="en-US" dirty="0"/>
              <a:t> objects are assigned to namespaces.</a:t>
            </a:r>
          </a:p>
          <a:p>
            <a:pPr lvl="1"/>
            <a:r>
              <a:rPr lang="en-US" dirty="0"/>
              <a:t>Compute</a:t>
            </a:r>
          </a:p>
          <a:p>
            <a:pPr lvl="1"/>
            <a:r>
              <a:rPr lang="en-US" dirty="0"/>
              <a:t>Storage</a:t>
            </a:r>
          </a:p>
          <a:p>
            <a:pPr lvl="1"/>
            <a:r>
              <a:rPr lang="en-US" dirty="0"/>
              <a:t>Memory</a:t>
            </a:r>
          </a:p>
          <a:p>
            <a:r>
              <a:rPr lang="en-US" dirty="0"/>
              <a:t>Two Restrictions</a:t>
            </a:r>
          </a:p>
          <a:p>
            <a:pPr lvl="1"/>
            <a:r>
              <a:rPr lang="en-US" dirty="0"/>
              <a:t>Every Container should have CPU Limit</a:t>
            </a:r>
          </a:p>
          <a:p>
            <a:pPr lvl="1"/>
            <a:r>
              <a:rPr lang="en-US" dirty="0"/>
              <a:t>Sum of all CPU limits of all Containers &lt; Total CPU limit of a namespace</a:t>
            </a:r>
          </a:p>
        </p:txBody>
      </p:sp>
    </p:spTree>
    <p:extLst>
      <p:ext uri="{BB962C8B-B14F-4D97-AF65-F5344CB8AC3E}">
        <p14:creationId xmlns:p14="http://schemas.microsoft.com/office/powerpoint/2010/main" val="3466121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1C67-3217-4290-9CB2-5AE64390BA12}"/>
              </a:ext>
            </a:extLst>
          </p:cNvPr>
          <p:cNvSpPr>
            <a:spLocks noGrp="1"/>
          </p:cNvSpPr>
          <p:nvPr>
            <p:ph type="title"/>
          </p:nvPr>
        </p:nvSpPr>
        <p:spPr/>
        <p:txBody>
          <a:bodyPr/>
          <a:lstStyle/>
          <a:p>
            <a:r>
              <a:rPr lang="en-US" dirty="0"/>
              <a:t>Resource Quota –</a:t>
            </a:r>
            <a:r>
              <a:rPr lang="en-US" dirty="0" err="1"/>
              <a:t>quotaDeployment.yml</a:t>
            </a:r>
            <a:endParaRPr lang="en-US" dirty="0"/>
          </a:p>
        </p:txBody>
      </p:sp>
      <p:sp>
        <p:nvSpPr>
          <p:cNvPr id="3" name="Content Placeholder 2">
            <a:extLst>
              <a:ext uri="{FF2B5EF4-FFF2-40B4-BE49-F238E27FC236}">
                <a16:creationId xmlns:a16="http://schemas.microsoft.com/office/drawing/2014/main" id="{FFB622D4-DF6E-4802-B6B1-E168166FABAD}"/>
              </a:ext>
            </a:extLst>
          </p:cNvPr>
          <p:cNvSpPr>
            <a:spLocks noGrp="1"/>
          </p:cNvSpPr>
          <p:nvPr>
            <p:ph idx="1"/>
          </p:nvPr>
        </p:nvSpPr>
        <p:spPr>
          <a:xfrm>
            <a:off x="677334" y="1504950"/>
            <a:ext cx="8596668" cy="4981575"/>
          </a:xfrm>
        </p:spPr>
        <p:txBody>
          <a:bodyPr>
            <a:normAutofit fontScale="62500" lnSpcReduction="20000"/>
          </a:bodyPr>
          <a:lstStyle/>
          <a:p>
            <a:r>
              <a:rPr lang="en-US" dirty="0" err="1"/>
              <a:t>apiVersion</a:t>
            </a:r>
            <a:r>
              <a:rPr lang="en-US" dirty="0"/>
              <a:t>: extensions/v1beta1</a:t>
            </a:r>
          </a:p>
          <a:p>
            <a:r>
              <a:rPr lang="en-US" dirty="0"/>
              <a:t>kind: Deployment</a:t>
            </a:r>
          </a:p>
          <a:p>
            <a:r>
              <a:rPr lang="en-US" dirty="0"/>
              <a:t>metadata:</a:t>
            </a:r>
          </a:p>
          <a:p>
            <a:r>
              <a:rPr lang="en-US" dirty="0"/>
              <a:t>  name: deployments</a:t>
            </a:r>
          </a:p>
          <a:p>
            <a:r>
              <a:rPr lang="en-US" dirty="0"/>
              <a:t>spec:</a:t>
            </a:r>
          </a:p>
          <a:p>
            <a:r>
              <a:rPr lang="en-US" dirty="0"/>
              <a:t>  replicas: 3</a:t>
            </a:r>
          </a:p>
          <a:p>
            <a:r>
              <a:rPr lang="en-US" dirty="0"/>
              <a:t>  template:</a:t>
            </a:r>
          </a:p>
          <a:p>
            <a:r>
              <a:rPr lang="en-US" dirty="0"/>
              <a:t>    metadata:</a:t>
            </a:r>
          </a:p>
          <a:p>
            <a:r>
              <a:rPr lang="en-US" dirty="0"/>
              <a:t>      name: testpod50</a:t>
            </a:r>
          </a:p>
          <a:p>
            <a:r>
              <a:rPr lang="en-US" dirty="0"/>
              <a:t>      labels:</a:t>
            </a:r>
          </a:p>
          <a:p>
            <a:r>
              <a:rPr lang="en-US" dirty="0"/>
              <a:t>        </a:t>
            </a:r>
            <a:r>
              <a:rPr lang="en-US" dirty="0" err="1"/>
              <a:t>onjtype</a:t>
            </a:r>
            <a:r>
              <a:rPr lang="en-US" dirty="0"/>
              <a:t>: deployment</a:t>
            </a:r>
          </a:p>
          <a:p>
            <a:r>
              <a:rPr lang="en-US" dirty="0"/>
              <a:t>    spec:</a:t>
            </a:r>
          </a:p>
          <a:p>
            <a:r>
              <a:rPr lang="en-US" dirty="0"/>
              <a:t>      containers:</a:t>
            </a:r>
          </a:p>
          <a:p>
            <a:r>
              <a:rPr lang="en-US" dirty="0"/>
              <a:t>       - name: c100</a:t>
            </a:r>
          </a:p>
          <a:p>
            <a:r>
              <a:rPr lang="en-US" dirty="0"/>
              <a:t>         image: ubuntu</a:t>
            </a:r>
          </a:p>
          <a:p>
            <a:r>
              <a:rPr lang="en-US" dirty="0"/>
              <a:t>         command: ["/bin/bash", "-c", "while </a:t>
            </a:r>
            <a:r>
              <a:rPr lang="en-US" dirty="0" err="1"/>
              <a:t>true;do</a:t>
            </a:r>
            <a:r>
              <a:rPr lang="en-US" dirty="0"/>
              <a:t> echo Hello </a:t>
            </a:r>
            <a:r>
              <a:rPr lang="en-US" dirty="0" err="1"/>
              <a:t>Deployment;sleep</a:t>
            </a:r>
            <a:r>
              <a:rPr lang="en-US" dirty="0"/>
              <a:t> 5;done"]</a:t>
            </a:r>
          </a:p>
          <a:p>
            <a:r>
              <a:rPr lang="en-US" dirty="0"/>
              <a:t>         resources:</a:t>
            </a:r>
          </a:p>
          <a:p>
            <a:r>
              <a:rPr lang="en-US" dirty="0"/>
              <a:t>           requests:</a:t>
            </a:r>
          </a:p>
          <a:p>
            <a:r>
              <a:rPr lang="en-US" dirty="0"/>
              <a:t>             </a:t>
            </a:r>
            <a:r>
              <a:rPr lang="en-US" dirty="0" err="1"/>
              <a:t>cpu</a:t>
            </a:r>
            <a:r>
              <a:rPr lang="en-US" dirty="0"/>
              <a:t>: "200m"</a:t>
            </a:r>
          </a:p>
        </p:txBody>
      </p:sp>
    </p:spTree>
    <p:extLst>
      <p:ext uri="{BB962C8B-B14F-4D97-AF65-F5344CB8AC3E}">
        <p14:creationId xmlns:p14="http://schemas.microsoft.com/office/powerpoint/2010/main" val="2880724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1857-6B9B-4AAB-883F-A224E4527FCA}"/>
              </a:ext>
            </a:extLst>
          </p:cNvPr>
          <p:cNvSpPr>
            <a:spLocks noGrp="1"/>
          </p:cNvSpPr>
          <p:nvPr>
            <p:ph type="title"/>
          </p:nvPr>
        </p:nvSpPr>
        <p:spPr/>
        <p:txBody>
          <a:bodyPr/>
          <a:lstStyle/>
          <a:p>
            <a:r>
              <a:rPr lang="en-US" dirty="0" err="1"/>
              <a:t>LimitRange</a:t>
            </a:r>
            <a:r>
              <a:rPr lang="en-US" dirty="0"/>
              <a:t> Object –</a:t>
            </a:r>
            <a:r>
              <a:rPr lang="en-US" dirty="0" err="1"/>
              <a:t>cpudefault.yml</a:t>
            </a:r>
            <a:endParaRPr lang="en-US" dirty="0"/>
          </a:p>
        </p:txBody>
      </p:sp>
      <p:sp>
        <p:nvSpPr>
          <p:cNvPr id="3" name="Content Placeholder 2">
            <a:extLst>
              <a:ext uri="{FF2B5EF4-FFF2-40B4-BE49-F238E27FC236}">
                <a16:creationId xmlns:a16="http://schemas.microsoft.com/office/drawing/2014/main" id="{3AFF1E34-8C20-4A80-891A-79F1F9B804F3}"/>
              </a:ext>
            </a:extLst>
          </p:cNvPr>
          <p:cNvSpPr>
            <a:spLocks noGrp="1"/>
          </p:cNvSpPr>
          <p:nvPr>
            <p:ph idx="1"/>
          </p:nvPr>
        </p:nvSpPr>
        <p:spPr/>
        <p:txBody>
          <a:bodyPr>
            <a:normAutofit fontScale="92500" lnSpcReduction="20000"/>
          </a:bodyPr>
          <a:lstStyle/>
          <a:p>
            <a:r>
              <a:rPr lang="en-US" dirty="0"/>
              <a:t>kind: </a:t>
            </a:r>
            <a:r>
              <a:rPr lang="en-US" dirty="0" err="1"/>
              <a:t>LimitRange</a:t>
            </a:r>
            <a:endParaRPr lang="en-US" dirty="0"/>
          </a:p>
          <a:p>
            <a:r>
              <a:rPr lang="en-US" dirty="0" err="1"/>
              <a:t>apiVersion</a:t>
            </a:r>
            <a:r>
              <a:rPr lang="en-US" dirty="0"/>
              <a:t>: v1</a:t>
            </a:r>
          </a:p>
          <a:p>
            <a:r>
              <a:rPr lang="en-US" dirty="0"/>
              <a:t>metadata:</a:t>
            </a:r>
          </a:p>
          <a:p>
            <a:r>
              <a:rPr lang="en-US" dirty="0"/>
              <a:t>  name: </a:t>
            </a:r>
            <a:r>
              <a:rPr lang="en-US" dirty="0" err="1"/>
              <a:t>cpulimitrange</a:t>
            </a:r>
            <a:endParaRPr lang="en-US" dirty="0"/>
          </a:p>
          <a:p>
            <a:r>
              <a:rPr lang="en-US" dirty="0"/>
              <a:t>spec:</a:t>
            </a:r>
          </a:p>
          <a:p>
            <a:r>
              <a:rPr lang="en-US" dirty="0"/>
              <a:t>  limits:</a:t>
            </a:r>
          </a:p>
          <a:p>
            <a:r>
              <a:rPr lang="en-US" dirty="0"/>
              <a:t>  - default:</a:t>
            </a:r>
          </a:p>
          <a:p>
            <a:r>
              <a:rPr lang="en-US" dirty="0"/>
              <a:t>      </a:t>
            </a:r>
            <a:r>
              <a:rPr lang="en-US" dirty="0" err="1"/>
              <a:t>cpu</a:t>
            </a:r>
            <a:r>
              <a:rPr lang="en-US" dirty="0"/>
              <a:t>: 1</a:t>
            </a:r>
          </a:p>
          <a:p>
            <a:r>
              <a:rPr lang="en-US" dirty="0"/>
              <a:t>    </a:t>
            </a:r>
            <a:r>
              <a:rPr lang="en-US" dirty="0" err="1"/>
              <a:t>defaultRequest</a:t>
            </a:r>
            <a:r>
              <a:rPr lang="en-US" dirty="0"/>
              <a:t>:</a:t>
            </a:r>
          </a:p>
          <a:p>
            <a:r>
              <a:rPr lang="en-US" dirty="0"/>
              <a:t>      </a:t>
            </a:r>
            <a:r>
              <a:rPr lang="en-US" dirty="0" err="1"/>
              <a:t>cpu</a:t>
            </a:r>
            <a:r>
              <a:rPr lang="en-US" dirty="0"/>
              <a:t>: 0.5</a:t>
            </a:r>
          </a:p>
          <a:p>
            <a:r>
              <a:rPr lang="en-US" dirty="0"/>
              <a:t>    type: Container</a:t>
            </a:r>
          </a:p>
        </p:txBody>
      </p:sp>
    </p:spTree>
    <p:extLst>
      <p:ext uri="{BB962C8B-B14F-4D97-AF65-F5344CB8AC3E}">
        <p14:creationId xmlns:p14="http://schemas.microsoft.com/office/powerpoint/2010/main" val="24256200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F051-FF7A-4EAB-8AC4-0CD5CA643A40}"/>
              </a:ext>
            </a:extLst>
          </p:cNvPr>
          <p:cNvSpPr>
            <a:spLocks noGrp="1"/>
          </p:cNvSpPr>
          <p:nvPr>
            <p:ph type="title"/>
          </p:nvPr>
        </p:nvSpPr>
        <p:spPr/>
        <p:txBody>
          <a:bodyPr/>
          <a:lstStyle/>
          <a:p>
            <a:r>
              <a:rPr lang="en-US" dirty="0" err="1"/>
              <a:t>LimitRange</a:t>
            </a:r>
            <a:r>
              <a:rPr lang="en-US" dirty="0"/>
              <a:t> Object –</a:t>
            </a:r>
            <a:r>
              <a:rPr lang="en-US" dirty="0" err="1"/>
              <a:t>cpudefault.yml</a:t>
            </a:r>
            <a:endParaRPr lang="en-US" dirty="0"/>
          </a:p>
        </p:txBody>
      </p:sp>
      <p:sp>
        <p:nvSpPr>
          <p:cNvPr id="3" name="Content Placeholder 2">
            <a:extLst>
              <a:ext uri="{FF2B5EF4-FFF2-40B4-BE49-F238E27FC236}">
                <a16:creationId xmlns:a16="http://schemas.microsoft.com/office/drawing/2014/main" id="{578DC8EA-ED8A-4E53-91B3-D019D86CF531}"/>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a:t>
            </a:r>
            <a:r>
              <a:rPr lang="en-US" dirty="0" err="1">
                <a:latin typeface="Consolas" panose="020B0609020204030204" pitchFamily="49" charset="0"/>
              </a:rPr>
              <a:t>cpudefault.yml</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dirty="0" err="1">
                <a:latin typeface="Consolas" panose="020B0609020204030204" pitchFamily="49" charset="0"/>
              </a:rPr>
              <a:t>limitrange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a:t>
            </a:r>
            <a:r>
              <a:rPr lang="en-US" dirty="0" err="1">
                <a:latin typeface="Consolas" panose="020B0609020204030204" pitchFamily="49" charset="0"/>
              </a:rPr>
              <a:t>limitrange</a:t>
            </a:r>
            <a:r>
              <a:rPr lang="en-US" dirty="0">
                <a:latin typeface="Consolas" panose="020B0609020204030204" pitchFamily="49" charset="0"/>
              </a:rPr>
              <a:t> &lt;&lt;</a:t>
            </a:r>
            <a:r>
              <a:rPr lang="en-US" dirty="0" err="1">
                <a:latin typeface="Consolas" panose="020B0609020204030204" pitchFamily="49" charset="0"/>
              </a:rPr>
              <a:t>limitrange</a:t>
            </a:r>
            <a:r>
              <a:rPr lang="en-US" dirty="0">
                <a:latin typeface="Consolas" panose="020B0609020204030204" pitchFamily="49" charset="0"/>
              </a:rPr>
              <a:t> name&gt;&gt;</a:t>
            </a:r>
          </a:p>
          <a:p>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1950509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7A5C-619B-492E-9F5B-B0E4AE0AD0E1}"/>
              </a:ext>
            </a:extLst>
          </p:cNvPr>
          <p:cNvSpPr>
            <a:spLocks noGrp="1"/>
          </p:cNvSpPr>
          <p:nvPr>
            <p:ph type="title"/>
          </p:nvPr>
        </p:nvSpPr>
        <p:spPr/>
        <p:txBody>
          <a:bodyPr/>
          <a:lstStyle/>
          <a:p>
            <a:r>
              <a:rPr lang="en-US" dirty="0"/>
              <a:t>Limit Range – </a:t>
            </a:r>
            <a:r>
              <a:rPr lang="en-US" dirty="0" err="1"/>
              <a:t>cpupod.yml</a:t>
            </a:r>
            <a:endParaRPr lang="en-US" dirty="0"/>
          </a:p>
        </p:txBody>
      </p:sp>
      <p:sp>
        <p:nvSpPr>
          <p:cNvPr id="3" name="Content Placeholder 2">
            <a:extLst>
              <a:ext uri="{FF2B5EF4-FFF2-40B4-BE49-F238E27FC236}">
                <a16:creationId xmlns:a16="http://schemas.microsoft.com/office/drawing/2014/main" id="{836745C7-76D8-476D-A396-052F9635D2CA}"/>
              </a:ext>
            </a:extLst>
          </p:cNvPr>
          <p:cNvSpPr>
            <a:spLocks noGrp="1"/>
          </p:cNvSpPr>
          <p:nvPr>
            <p:ph idx="1"/>
          </p:nvPr>
        </p:nvSpPr>
        <p:spPr/>
        <p:txBody>
          <a:bodyPr/>
          <a:lstStyle/>
          <a:p>
            <a:r>
              <a:rPr lang="en-US" dirty="0"/>
              <a:t>kind: Pod</a:t>
            </a:r>
          </a:p>
          <a:p>
            <a:r>
              <a:rPr lang="en-US" dirty="0" err="1"/>
              <a:t>apiVersion</a:t>
            </a:r>
            <a:r>
              <a:rPr lang="en-US" dirty="0"/>
              <a:t>: v1</a:t>
            </a:r>
          </a:p>
          <a:p>
            <a:r>
              <a:rPr lang="en-US" dirty="0"/>
              <a:t>metadata:</a:t>
            </a:r>
          </a:p>
          <a:p>
            <a:r>
              <a:rPr lang="en-US" dirty="0"/>
              <a:t>  name: default-</a:t>
            </a:r>
            <a:r>
              <a:rPr lang="en-US" dirty="0" err="1"/>
              <a:t>cpu</a:t>
            </a:r>
            <a:r>
              <a:rPr lang="en-US" dirty="0"/>
              <a:t>-demo</a:t>
            </a:r>
          </a:p>
          <a:p>
            <a:r>
              <a:rPr lang="en-US" dirty="0"/>
              <a:t>spec:</a:t>
            </a:r>
          </a:p>
          <a:p>
            <a:r>
              <a:rPr lang="en-US" dirty="0"/>
              <a:t>  containers:</a:t>
            </a:r>
          </a:p>
          <a:p>
            <a:r>
              <a:rPr lang="en-US" dirty="0"/>
              <a:t>    - name: default-</a:t>
            </a:r>
            <a:r>
              <a:rPr lang="en-US" dirty="0" err="1"/>
              <a:t>cpu</a:t>
            </a:r>
            <a:r>
              <a:rPr lang="en-US" dirty="0"/>
              <a:t>-demo-</a:t>
            </a:r>
            <a:r>
              <a:rPr lang="en-US" dirty="0" err="1"/>
              <a:t>cntnr</a:t>
            </a:r>
            <a:endParaRPr lang="en-US" dirty="0"/>
          </a:p>
          <a:p>
            <a:r>
              <a:rPr lang="en-US" dirty="0"/>
              <a:t>      image: </a:t>
            </a:r>
            <a:r>
              <a:rPr lang="en-US" dirty="0" err="1"/>
              <a:t>nginx</a:t>
            </a:r>
            <a:endParaRPr lang="en-US" dirty="0"/>
          </a:p>
        </p:txBody>
      </p:sp>
    </p:spTree>
    <p:extLst>
      <p:ext uri="{BB962C8B-B14F-4D97-AF65-F5344CB8AC3E}">
        <p14:creationId xmlns:p14="http://schemas.microsoft.com/office/powerpoint/2010/main" val="23442181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36D6-FA41-4E0E-A042-F802DB7563BC}"/>
              </a:ext>
            </a:extLst>
          </p:cNvPr>
          <p:cNvSpPr>
            <a:spLocks noGrp="1"/>
          </p:cNvSpPr>
          <p:nvPr>
            <p:ph type="title"/>
          </p:nvPr>
        </p:nvSpPr>
        <p:spPr/>
        <p:txBody>
          <a:bodyPr/>
          <a:lstStyle/>
          <a:p>
            <a:r>
              <a:rPr lang="en-US" dirty="0"/>
              <a:t>Limit Range – </a:t>
            </a:r>
            <a:r>
              <a:rPr lang="en-US" dirty="0" err="1"/>
              <a:t>cpupod.yml</a:t>
            </a:r>
            <a:endParaRPr lang="en-US" dirty="0"/>
          </a:p>
        </p:txBody>
      </p:sp>
      <p:sp>
        <p:nvSpPr>
          <p:cNvPr id="3" name="Content Placeholder 2">
            <a:extLst>
              <a:ext uri="{FF2B5EF4-FFF2-40B4-BE49-F238E27FC236}">
                <a16:creationId xmlns:a16="http://schemas.microsoft.com/office/drawing/2014/main" id="{CFF95B5C-3201-4754-B916-F444225AA77C}"/>
              </a:ext>
            </a:extLst>
          </p:cNvPr>
          <p:cNvSpPr>
            <a:spLocks noGrp="1"/>
          </p:cNvSpPr>
          <p:nvPr>
            <p:ph idx="1"/>
          </p:nvPr>
        </p:nvSpPr>
        <p:spPr/>
        <p:txBody>
          <a:bodyPr/>
          <a:lstStyle/>
          <a:p>
            <a:r>
              <a:rPr lang="en-US" dirty="0"/>
              <a:t>$</a:t>
            </a:r>
            <a:r>
              <a:rPr lang="en-US" dirty="0" err="1"/>
              <a:t>kubectl</a:t>
            </a:r>
            <a:r>
              <a:rPr lang="en-US" dirty="0"/>
              <a:t> apply –f </a:t>
            </a:r>
            <a:r>
              <a:rPr lang="en-US" dirty="0" err="1"/>
              <a:t>cpupod.yml</a:t>
            </a:r>
            <a:endParaRPr lang="en-US" dirty="0"/>
          </a:p>
          <a:p>
            <a:endParaRPr lang="en-US" dirty="0"/>
          </a:p>
          <a:p>
            <a:r>
              <a:rPr lang="en-US" dirty="0"/>
              <a:t>$</a:t>
            </a:r>
            <a:r>
              <a:rPr lang="en-US" dirty="0" err="1"/>
              <a:t>kubectl</a:t>
            </a:r>
            <a:r>
              <a:rPr lang="en-US" dirty="0"/>
              <a:t> describe pod &lt;&lt;pod-name&gt;&gt;</a:t>
            </a:r>
          </a:p>
          <a:p>
            <a:endParaRPr lang="en-US" dirty="0"/>
          </a:p>
          <a:p>
            <a:r>
              <a:rPr lang="en-US" dirty="0"/>
              <a:t>Check Limits and Requests applied to container even if we have not specified in </a:t>
            </a:r>
            <a:r>
              <a:rPr lang="en-US" dirty="0" err="1"/>
              <a:t>cpupod.yml</a:t>
            </a:r>
            <a:endParaRPr lang="en-US" dirty="0"/>
          </a:p>
        </p:txBody>
      </p:sp>
    </p:spTree>
    <p:extLst>
      <p:ext uri="{BB962C8B-B14F-4D97-AF65-F5344CB8AC3E}">
        <p14:creationId xmlns:p14="http://schemas.microsoft.com/office/powerpoint/2010/main" val="23977893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2D56-97A5-4093-9B51-B06670CAA99B}"/>
              </a:ext>
            </a:extLst>
          </p:cNvPr>
          <p:cNvSpPr>
            <a:spLocks noGrp="1"/>
          </p:cNvSpPr>
          <p:nvPr>
            <p:ph type="title"/>
          </p:nvPr>
        </p:nvSpPr>
        <p:spPr/>
        <p:txBody>
          <a:bodyPr/>
          <a:lstStyle/>
          <a:p>
            <a:r>
              <a:rPr lang="en-US" dirty="0"/>
              <a:t>Limit Range – </a:t>
            </a:r>
            <a:r>
              <a:rPr lang="en-US" dirty="0" err="1"/>
              <a:t>cpupodOnlyLimit.yml</a:t>
            </a:r>
            <a:endParaRPr lang="en-US" dirty="0"/>
          </a:p>
        </p:txBody>
      </p:sp>
      <p:sp>
        <p:nvSpPr>
          <p:cNvPr id="3" name="Content Placeholder 2">
            <a:extLst>
              <a:ext uri="{FF2B5EF4-FFF2-40B4-BE49-F238E27FC236}">
                <a16:creationId xmlns:a16="http://schemas.microsoft.com/office/drawing/2014/main" id="{B3B2ACC1-501E-4192-911B-404EAB5DAB19}"/>
              </a:ext>
            </a:extLst>
          </p:cNvPr>
          <p:cNvSpPr>
            <a:spLocks noGrp="1"/>
          </p:cNvSpPr>
          <p:nvPr>
            <p:ph idx="1"/>
          </p:nvPr>
        </p:nvSpPr>
        <p:spPr/>
        <p:txBody>
          <a:bodyPr>
            <a:normAutofit fontScale="77500" lnSpcReduction="20000"/>
          </a:bodyPr>
          <a:lstStyle/>
          <a:p>
            <a:r>
              <a:rPr lang="en-US" dirty="0"/>
              <a:t>kind: Pod</a:t>
            </a:r>
          </a:p>
          <a:p>
            <a:r>
              <a:rPr lang="en-US" dirty="0" err="1"/>
              <a:t>apiVersion</a:t>
            </a:r>
            <a:r>
              <a:rPr lang="en-US" dirty="0"/>
              <a:t>: v1</a:t>
            </a:r>
          </a:p>
          <a:p>
            <a:r>
              <a:rPr lang="en-US" dirty="0"/>
              <a:t>metadata:</a:t>
            </a:r>
          </a:p>
          <a:p>
            <a:r>
              <a:rPr lang="en-US" dirty="0"/>
              <a:t>  name: default-</a:t>
            </a:r>
            <a:r>
              <a:rPr lang="en-US" dirty="0" err="1"/>
              <a:t>cpu</a:t>
            </a:r>
            <a:r>
              <a:rPr lang="en-US" dirty="0"/>
              <a:t>-demo-only-limit</a:t>
            </a:r>
          </a:p>
          <a:p>
            <a:r>
              <a:rPr lang="en-US" dirty="0"/>
              <a:t>spec:</a:t>
            </a:r>
          </a:p>
          <a:p>
            <a:r>
              <a:rPr lang="en-US" dirty="0"/>
              <a:t>  containers:</a:t>
            </a:r>
          </a:p>
          <a:p>
            <a:r>
              <a:rPr lang="en-US" dirty="0"/>
              <a:t>    - name: default-</a:t>
            </a:r>
            <a:r>
              <a:rPr lang="en-US" dirty="0" err="1"/>
              <a:t>cpu</a:t>
            </a:r>
            <a:r>
              <a:rPr lang="en-US" dirty="0"/>
              <a:t>-demo-</a:t>
            </a:r>
            <a:r>
              <a:rPr lang="en-US" dirty="0" err="1"/>
              <a:t>cntnr</a:t>
            </a:r>
            <a:r>
              <a:rPr lang="en-US" dirty="0"/>
              <a:t>-only-limit</a:t>
            </a:r>
          </a:p>
          <a:p>
            <a:r>
              <a:rPr lang="en-US" dirty="0"/>
              <a:t>      image: </a:t>
            </a:r>
            <a:r>
              <a:rPr lang="en-US" dirty="0" err="1"/>
              <a:t>nginx</a:t>
            </a:r>
            <a:endParaRPr lang="en-US" dirty="0"/>
          </a:p>
          <a:p>
            <a:r>
              <a:rPr lang="en-US" dirty="0"/>
              <a:t>      resources:</a:t>
            </a:r>
          </a:p>
          <a:p>
            <a:r>
              <a:rPr lang="en-US" dirty="0"/>
              <a:t>        </a:t>
            </a:r>
            <a:r>
              <a:rPr lang="en-US" b="1" dirty="0"/>
              <a:t>limits</a:t>
            </a:r>
            <a:r>
              <a:rPr lang="en-US" dirty="0"/>
              <a:t>:</a:t>
            </a:r>
          </a:p>
          <a:p>
            <a:r>
              <a:rPr lang="en-US" dirty="0"/>
              <a:t>          </a:t>
            </a:r>
            <a:r>
              <a:rPr lang="en-US" dirty="0" err="1"/>
              <a:t>cpu</a:t>
            </a:r>
            <a:r>
              <a:rPr lang="en-US" dirty="0"/>
              <a:t>: "1“</a:t>
            </a:r>
          </a:p>
          <a:p>
            <a:r>
              <a:rPr lang="en-US" dirty="0"/>
              <a:t>$</a:t>
            </a:r>
            <a:r>
              <a:rPr lang="en-US" dirty="0" err="1"/>
              <a:t>kubectl</a:t>
            </a:r>
            <a:r>
              <a:rPr lang="en-US" dirty="0"/>
              <a:t> apply…</a:t>
            </a:r>
          </a:p>
          <a:p>
            <a:r>
              <a:rPr lang="en-US" dirty="0"/>
              <a:t>$</a:t>
            </a:r>
            <a:r>
              <a:rPr lang="en-US" dirty="0" err="1"/>
              <a:t>kubectl</a:t>
            </a:r>
            <a:r>
              <a:rPr lang="en-US" dirty="0"/>
              <a:t> describe…  Limit = Request </a:t>
            </a:r>
          </a:p>
          <a:p>
            <a:endParaRPr lang="en-US" dirty="0"/>
          </a:p>
        </p:txBody>
      </p:sp>
    </p:spTree>
    <p:extLst>
      <p:ext uri="{BB962C8B-B14F-4D97-AF65-F5344CB8AC3E}">
        <p14:creationId xmlns:p14="http://schemas.microsoft.com/office/powerpoint/2010/main" val="1372703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C64B-AB44-4112-9364-DCA0DC86E2CD}"/>
              </a:ext>
            </a:extLst>
          </p:cNvPr>
          <p:cNvSpPr>
            <a:spLocks noGrp="1"/>
          </p:cNvSpPr>
          <p:nvPr>
            <p:ph type="title"/>
          </p:nvPr>
        </p:nvSpPr>
        <p:spPr/>
        <p:txBody>
          <a:bodyPr/>
          <a:lstStyle/>
          <a:p>
            <a:r>
              <a:rPr lang="en-US" dirty="0"/>
              <a:t>Limit Range – </a:t>
            </a:r>
            <a:r>
              <a:rPr lang="en-US" dirty="0" err="1"/>
              <a:t>cpupodOnlyRequest.yml</a:t>
            </a:r>
            <a:endParaRPr lang="en-US" dirty="0"/>
          </a:p>
        </p:txBody>
      </p:sp>
      <p:sp>
        <p:nvSpPr>
          <p:cNvPr id="3" name="Content Placeholder 2">
            <a:extLst>
              <a:ext uri="{FF2B5EF4-FFF2-40B4-BE49-F238E27FC236}">
                <a16:creationId xmlns:a16="http://schemas.microsoft.com/office/drawing/2014/main" id="{578239EA-A75F-4C01-99FD-3ABFAB497B53}"/>
              </a:ext>
            </a:extLst>
          </p:cNvPr>
          <p:cNvSpPr>
            <a:spLocks noGrp="1"/>
          </p:cNvSpPr>
          <p:nvPr>
            <p:ph idx="1"/>
          </p:nvPr>
        </p:nvSpPr>
        <p:spPr/>
        <p:txBody>
          <a:bodyPr>
            <a:normAutofit fontScale="77500" lnSpcReduction="20000"/>
          </a:bodyPr>
          <a:lstStyle/>
          <a:p>
            <a:r>
              <a:rPr lang="en-US" dirty="0"/>
              <a:t>kind: Pod</a:t>
            </a:r>
          </a:p>
          <a:p>
            <a:r>
              <a:rPr lang="en-US" dirty="0" err="1"/>
              <a:t>apiVersion</a:t>
            </a:r>
            <a:r>
              <a:rPr lang="en-US" dirty="0"/>
              <a:t>: v1</a:t>
            </a:r>
          </a:p>
          <a:p>
            <a:r>
              <a:rPr lang="en-US" dirty="0"/>
              <a:t>metadata:</a:t>
            </a:r>
          </a:p>
          <a:p>
            <a:r>
              <a:rPr lang="en-US" dirty="0"/>
              <a:t>  name: default-</a:t>
            </a:r>
            <a:r>
              <a:rPr lang="en-US" dirty="0" err="1"/>
              <a:t>cpu</a:t>
            </a:r>
            <a:r>
              <a:rPr lang="en-US" dirty="0"/>
              <a:t>-demo-only-req</a:t>
            </a:r>
          </a:p>
          <a:p>
            <a:r>
              <a:rPr lang="en-US" dirty="0"/>
              <a:t>spec:</a:t>
            </a:r>
          </a:p>
          <a:p>
            <a:r>
              <a:rPr lang="en-US" dirty="0"/>
              <a:t>  containers:</a:t>
            </a:r>
          </a:p>
          <a:p>
            <a:r>
              <a:rPr lang="en-US" dirty="0"/>
              <a:t>    - name: default-</a:t>
            </a:r>
            <a:r>
              <a:rPr lang="en-US" dirty="0" err="1"/>
              <a:t>cpu</a:t>
            </a:r>
            <a:r>
              <a:rPr lang="en-US" dirty="0"/>
              <a:t>-demo-</a:t>
            </a:r>
            <a:r>
              <a:rPr lang="en-US" dirty="0" err="1"/>
              <a:t>cntnr</a:t>
            </a:r>
            <a:r>
              <a:rPr lang="en-US" dirty="0"/>
              <a:t>-only-req</a:t>
            </a:r>
          </a:p>
          <a:p>
            <a:r>
              <a:rPr lang="en-US" dirty="0"/>
              <a:t>      image: </a:t>
            </a:r>
            <a:r>
              <a:rPr lang="en-US" dirty="0" err="1"/>
              <a:t>nginx</a:t>
            </a:r>
            <a:endParaRPr lang="en-US" dirty="0"/>
          </a:p>
          <a:p>
            <a:r>
              <a:rPr lang="en-US" dirty="0"/>
              <a:t>      resources:</a:t>
            </a:r>
          </a:p>
          <a:p>
            <a:r>
              <a:rPr lang="en-US" dirty="0"/>
              <a:t>        </a:t>
            </a:r>
            <a:r>
              <a:rPr lang="en-US" b="1" dirty="0"/>
              <a:t>requests</a:t>
            </a:r>
            <a:r>
              <a:rPr lang="en-US" dirty="0"/>
              <a:t>:</a:t>
            </a:r>
          </a:p>
          <a:p>
            <a:r>
              <a:rPr lang="en-US" dirty="0"/>
              <a:t>          </a:t>
            </a:r>
            <a:r>
              <a:rPr lang="en-US" dirty="0" err="1"/>
              <a:t>cpu</a:t>
            </a:r>
            <a:r>
              <a:rPr lang="en-US" dirty="0"/>
              <a:t>: “0.75“</a:t>
            </a:r>
          </a:p>
          <a:p>
            <a:r>
              <a:rPr lang="en-US" dirty="0"/>
              <a:t>$</a:t>
            </a:r>
            <a:r>
              <a:rPr lang="en-US" dirty="0" err="1"/>
              <a:t>kubectl</a:t>
            </a:r>
            <a:r>
              <a:rPr lang="en-US" dirty="0"/>
              <a:t> apply…</a:t>
            </a:r>
          </a:p>
          <a:p>
            <a:r>
              <a:rPr lang="en-US" dirty="0"/>
              <a:t>$</a:t>
            </a:r>
            <a:r>
              <a:rPr lang="en-US" dirty="0" err="1"/>
              <a:t>kubectl</a:t>
            </a:r>
            <a:r>
              <a:rPr lang="en-US" dirty="0"/>
              <a:t> describe…  Limit = Request? </a:t>
            </a:r>
          </a:p>
          <a:p>
            <a:endParaRPr lang="en-US" dirty="0"/>
          </a:p>
        </p:txBody>
      </p:sp>
    </p:spTree>
    <p:extLst>
      <p:ext uri="{BB962C8B-B14F-4D97-AF65-F5344CB8AC3E}">
        <p14:creationId xmlns:p14="http://schemas.microsoft.com/office/powerpoint/2010/main" val="29567983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8388-C254-484C-91AE-CB73A41B6821}"/>
              </a:ext>
            </a:extLst>
          </p:cNvPr>
          <p:cNvSpPr>
            <a:spLocks noGrp="1"/>
          </p:cNvSpPr>
          <p:nvPr>
            <p:ph type="title"/>
          </p:nvPr>
        </p:nvSpPr>
        <p:spPr/>
        <p:txBody>
          <a:bodyPr/>
          <a:lstStyle/>
          <a:p>
            <a:r>
              <a:rPr lang="en-US" dirty="0"/>
              <a:t>Limit Range – </a:t>
            </a:r>
            <a:r>
              <a:rPr lang="en-US" dirty="0" err="1"/>
              <a:t>memoryrange.yml</a:t>
            </a:r>
            <a:endParaRPr lang="en-US" dirty="0"/>
          </a:p>
        </p:txBody>
      </p:sp>
      <p:sp>
        <p:nvSpPr>
          <p:cNvPr id="3" name="Content Placeholder 2">
            <a:extLst>
              <a:ext uri="{FF2B5EF4-FFF2-40B4-BE49-F238E27FC236}">
                <a16:creationId xmlns:a16="http://schemas.microsoft.com/office/drawing/2014/main" id="{88340B28-F69B-46F4-B55A-72B2F9680703}"/>
              </a:ext>
            </a:extLst>
          </p:cNvPr>
          <p:cNvSpPr>
            <a:spLocks noGrp="1"/>
          </p:cNvSpPr>
          <p:nvPr>
            <p:ph idx="1"/>
          </p:nvPr>
        </p:nvSpPr>
        <p:spPr/>
        <p:txBody>
          <a:bodyPr>
            <a:normAutofit fontScale="77500" lnSpcReduction="20000"/>
          </a:bodyPr>
          <a:lstStyle/>
          <a:p>
            <a:r>
              <a:rPr lang="en-US" dirty="0"/>
              <a:t>kind: </a:t>
            </a:r>
            <a:r>
              <a:rPr lang="en-US" dirty="0" err="1"/>
              <a:t>LimitRange</a:t>
            </a:r>
            <a:endParaRPr lang="en-US" dirty="0"/>
          </a:p>
          <a:p>
            <a:r>
              <a:rPr lang="en-US" dirty="0" err="1"/>
              <a:t>apiVersion</a:t>
            </a:r>
            <a:r>
              <a:rPr lang="en-US" dirty="0"/>
              <a:t>: v1</a:t>
            </a:r>
          </a:p>
          <a:p>
            <a:r>
              <a:rPr lang="en-US" dirty="0"/>
              <a:t>metadata:</a:t>
            </a:r>
          </a:p>
          <a:p>
            <a:r>
              <a:rPr lang="en-US" dirty="0"/>
              <a:t>  name: </a:t>
            </a:r>
            <a:r>
              <a:rPr lang="en-US" dirty="0" err="1"/>
              <a:t>memoryrange</a:t>
            </a:r>
            <a:r>
              <a:rPr lang="en-US" dirty="0"/>
              <a:t>-min-max-demo</a:t>
            </a:r>
          </a:p>
          <a:p>
            <a:r>
              <a:rPr lang="en-US" dirty="0"/>
              <a:t>spec:</a:t>
            </a:r>
          </a:p>
          <a:p>
            <a:r>
              <a:rPr lang="en-US" dirty="0"/>
              <a:t>  limits:</a:t>
            </a:r>
          </a:p>
          <a:p>
            <a:r>
              <a:rPr lang="en-US" dirty="0"/>
              <a:t>  - </a:t>
            </a:r>
            <a:r>
              <a:rPr lang="en-US" b="1" dirty="0"/>
              <a:t>max</a:t>
            </a:r>
            <a:r>
              <a:rPr lang="en-US" dirty="0"/>
              <a:t>:</a:t>
            </a:r>
          </a:p>
          <a:p>
            <a:r>
              <a:rPr lang="en-US" dirty="0"/>
              <a:t>      memory: 1Gi</a:t>
            </a:r>
          </a:p>
          <a:p>
            <a:r>
              <a:rPr lang="en-US" dirty="0"/>
              <a:t>    </a:t>
            </a:r>
            <a:r>
              <a:rPr lang="en-US" b="1" dirty="0"/>
              <a:t>min</a:t>
            </a:r>
            <a:r>
              <a:rPr lang="en-US" dirty="0"/>
              <a:t>:</a:t>
            </a:r>
          </a:p>
          <a:p>
            <a:r>
              <a:rPr lang="en-US" dirty="0"/>
              <a:t>      memory: 500Mi</a:t>
            </a:r>
          </a:p>
          <a:p>
            <a:r>
              <a:rPr lang="en-US" dirty="0"/>
              <a:t>    type: Container</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dirty="0" err="1">
                <a:latin typeface="Consolas" panose="020B0609020204030204" pitchFamily="49" charset="0"/>
              </a:rPr>
              <a:t>limitrange</a:t>
            </a:r>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a:t>
            </a:r>
            <a:r>
              <a:rPr lang="en-US" dirty="0" err="1">
                <a:latin typeface="Consolas" panose="020B0609020204030204" pitchFamily="49" charset="0"/>
              </a:rPr>
              <a:t>limitrange</a:t>
            </a:r>
            <a:r>
              <a:rPr lang="en-US" dirty="0">
                <a:latin typeface="Consolas" panose="020B0609020204030204" pitchFamily="49" charset="0"/>
              </a:rPr>
              <a:t>/&lt;&lt;name&gt;&gt;</a:t>
            </a:r>
          </a:p>
        </p:txBody>
      </p:sp>
    </p:spTree>
    <p:extLst>
      <p:ext uri="{BB962C8B-B14F-4D97-AF65-F5344CB8AC3E}">
        <p14:creationId xmlns:p14="http://schemas.microsoft.com/office/powerpoint/2010/main" val="235886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63CF-4B3E-4852-AEB4-E55DFE8A153A}"/>
              </a:ext>
            </a:extLst>
          </p:cNvPr>
          <p:cNvSpPr>
            <a:spLocks noGrp="1"/>
          </p:cNvSpPr>
          <p:nvPr>
            <p:ph type="title"/>
          </p:nvPr>
        </p:nvSpPr>
        <p:spPr/>
        <p:txBody>
          <a:bodyPr/>
          <a:lstStyle/>
          <a:p>
            <a:r>
              <a:rPr lang="en-US" dirty="0"/>
              <a:t>Kubernetes in Action </a:t>
            </a:r>
          </a:p>
        </p:txBody>
      </p:sp>
      <p:pic>
        <p:nvPicPr>
          <p:cNvPr id="4" name="Content Placeholder 3">
            <a:extLst>
              <a:ext uri="{FF2B5EF4-FFF2-40B4-BE49-F238E27FC236}">
                <a16:creationId xmlns:a16="http://schemas.microsoft.com/office/drawing/2014/main" id="{ECA8C498-CA89-46BC-B13D-49DEE0C5BAC6}"/>
              </a:ext>
            </a:extLst>
          </p:cNvPr>
          <p:cNvPicPr>
            <a:picLocks noGrp="1" noChangeAspect="1"/>
          </p:cNvPicPr>
          <p:nvPr>
            <p:ph idx="1"/>
          </p:nvPr>
        </p:nvPicPr>
        <p:blipFill>
          <a:blip r:embed="rId2"/>
          <a:stretch>
            <a:fillRect/>
          </a:stretch>
        </p:blipFill>
        <p:spPr>
          <a:xfrm>
            <a:off x="1291686" y="2160588"/>
            <a:ext cx="7368665" cy="3881437"/>
          </a:xfrm>
          <a:prstGeom prst="rect">
            <a:avLst/>
          </a:prstGeom>
        </p:spPr>
      </p:pic>
    </p:spTree>
    <p:extLst>
      <p:ext uri="{BB962C8B-B14F-4D97-AF65-F5344CB8AC3E}">
        <p14:creationId xmlns:p14="http://schemas.microsoft.com/office/powerpoint/2010/main" val="2897574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7AE-726E-4699-AA81-91A6662D7DA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8552851-4448-4BC1-AF54-55E96E171DA5}"/>
              </a:ext>
            </a:extLst>
          </p:cNvPr>
          <p:cNvSpPr>
            <a:spLocks noGrp="1"/>
          </p:cNvSpPr>
          <p:nvPr>
            <p:ph idx="1"/>
          </p:nvPr>
        </p:nvSpPr>
        <p:spPr/>
        <p:txBody>
          <a:bodyPr/>
          <a:lstStyle/>
          <a:p>
            <a:r>
              <a:rPr lang="en-US" dirty="0"/>
              <a:t>Define a pod with memory request less than Min defined and limit within a memory range specified, create a pod, Observe System Behavior </a:t>
            </a:r>
          </a:p>
          <a:p>
            <a:pPr lvl="1"/>
            <a:r>
              <a:rPr lang="en-US" dirty="0"/>
              <a:t>E.g. Req- 100Mi and Limit -800Mi</a:t>
            </a:r>
          </a:p>
          <a:p>
            <a:endParaRPr lang="en-US" dirty="0"/>
          </a:p>
          <a:p>
            <a:r>
              <a:rPr lang="en-US" dirty="0"/>
              <a:t>Define a pod with memory request and limit within a memory range specified, create a pod, Observe System Behavior </a:t>
            </a:r>
          </a:p>
          <a:p>
            <a:pPr lvl="1"/>
            <a:r>
              <a:rPr lang="en-US" dirty="0"/>
              <a:t>E.g. Req- 600Mi and Limit -800Mi</a:t>
            </a:r>
          </a:p>
          <a:p>
            <a:pPr lvl="1"/>
            <a:endParaRPr lang="en-US" dirty="0"/>
          </a:p>
          <a:p>
            <a:r>
              <a:rPr lang="en-US" dirty="0"/>
              <a:t>Define a pod where memory limit is beyond the max of memory range, create a pod, Observe System Behavior.</a:t>
            </a:r>
          </a:p>
          <a:p>
            <a:pPr lvl="1"/>
            <a:r>
              <a:rPr lang="en-US" dirty="0"/>
              <a:t>E.g. Req- 700Mi and Limit is 1.5Gi</a:t>
            </a:r>
          </a:p>
        </p:txBody>
      </p:sp>
    </p:spTree>
    <p:extLst>
      <p:ext uri="{BB962C8B-B14F-4D97-AF65-F5344CB8AC3E}">
        <p14:creationId xmlns:p14="http://schemas.microsoft.com/office/powerpoint/2010/main" val="1962457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EAAE-C1F5-47A9-A3DB-2FC5F474AA4E}"/>
              </a:ext>
            </a:extLst>
          </p:cNvPr>
          <p:cNvSpPr>
            <a:spLocks noGrp="1"/>
          </p:cNvSpPr>
          <p:nvPr>
            <p:ph type="title"/>
          </p:nvPr>
        </p:nvSpPr>
        <p:spPr/>
        <p:txBody>
          <a:bodyPr/>
          <a:lstStyle/>
          <a:p>
            <a:r>
              <a:rPr lang="en-US" dirty="0"/>
              <a:t>Autoscaling -Horizontal Pod Auto scaler</a:t>
            </a:r>
          </a:p>
        </p:txBody>
      </p:sp>
      <p:sp>
        <p:nvSpPr>
          <p:cNvPr id="3" name="Content Placeholder 2">
            <a:extLst>
              <a:ext uri="{FF2B5EF4-FFF2-40B4-BE49-F238E27FC236}">
                <a16:creationId xmlns:a16="http://schemas.microsoft.com/office/drawing/2014/main" id="{015BBC8F-E9B7-45C5-AF0E-044D4F3D5E97}"/>
              </a:ext>
            </a:extLst>
          </p:cNvPr>
          <p:cNvSpPr>
            <a:spLocks noGrp="1"/>
          </p:cNvSpPr>
          <p:nvPr>
            <p:ph idx="1"/>
          </p:nvPr>
        </p:nvSpPr>
        <p:spPr/>
        <p:txBody>
          <a:bodyPr/>
          <a:lstStyle/>
          <a:p>
            <a:r>
              <a:rPr lang="en-US" dirty="0"/>
              <a:t>What is this?</a:t>
            </a:r>
          </a:p>
        </p:txBody>
      </p:sp>
    </p:spTree>
    <p:extLst>
      <p:ext uri="{BB962C8B-B14F-4D97-AF65-F5344CB8AC3E}">
        <p14:creationId xmlns:p14="http://schemas.microsoft.com/office/powerpoint/2010/main" val="1852422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9EB5-E204-4597-A617-EB63680F617A}"/>
              </a:ext>
            </a:extLst>
          </p:cNvPr>
          <p:cNvSpPr>
            <a:spLocks noGrp="1"/>
          </p:cNvSpPr>
          <p:nvPr>
            <p:ph type="title"/>
          </p:nvPr>
        </p:nvSpPr>
        <p:spPr/>
        <p:txBody>
          <a:bodyPr/>
          <a:lstStyle/>
          <a:p>
            <a:r>
              <a:rPr lang="en-US" dirty="0"/>
              <a:t>Autoscaling -Horizontal Pod Auto scaler</a:t>
            </a:r>
          </a:p>
        </p:txBody>
      </p:sp>
      <p:sp>
        <p:nvSpPr>
          <p:cNvPr id="3" name="Content Placeholder 2">
            <a:extLst>
              <a:ext uri="{FF2B5EF4-FFF2-40B4-BE49-F238E27FC236}">
                <a16:creationId xmlns:a16="http://schemas.microsoft.com/office/drawing/2014/main" id="{8E5AB8BB-5137-4D3A-9187-523E79CBDDB6}"/>
              </a:ext>
            </a:extLst>
          </p:cNvPr>
          <p:cNvSpPr>
            <a:spLocks noGrp="1"/>
          </p:cNvSpPr>
          <p:nvPr>
            <p:ph idx="1"/>
          </p:nvPr>
        </p:nvSpPr>
        <p:spPr/>
        <p:txBody>
          <a:bodyPr/>
          <a:lstStyle/>
          <a:p>
            <a:r>
              <a:rPr lang="en-US" dirty="0"/>
              <a:t>K8s has the possibility to automatically scale pods based on observed CPU utilization (or with custom metrics), which is Horizontal Pod Autoscaling</a:t>
            </a:r>
          </a:p>
          <a:p>
            <a:r>
              <a:rPr lang="en-US" dirty="0"/>
              <a:t> Scaling can be done only for scalable objects like controller, deployment or replica set.</a:t>
            </a:r>
          </a:p>
          <a:p>
            <a:r>
              <a:rPr lang="en-US" dirty="0"/>
              <a:t> HPA is implemented as a Kubernetes API resource and a controller.</a:t>
            </a:r>
          </a:p>
          <a:p>
            <a:r>
              <a:rPr lang="en-US" dirty="0"/>
              <a:t> The controller periodically adjusts the number of replicas in a replication controller or deployment to match the observed average CPU utilization to the target specified by user.</a:t>
            </a:r>
          </a:p>
          <a:p>
            <a:endParaRPr lang="en-US" dirty="0"/>
          </a:p>
        </p:txBody>
      </p:sp>
    </p:spTree>
    <p:extLst>
      <p:ext uri="{BB962C8B-B14F-4D97-AF65-F5344CB8AC3E}">
        <p14:creationId xmlns:p14="http://schemas.microsoft.com/office/powerpoint/2010/main" val="2343658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3FD6-F6CF-4CF4-A10B-E1AD4181F02E}"/>
              </a:ext>
            </a:extLst>
          </p:cNvPr>
          <p:cNvSpPr>
            <a:spLocks noGrp="1"/>
          </p:cNvSpPr>
          <p:nvPr>
            <p:ph type="title"/>
          </p:nvPr>
        </p:nvSpPr>
        <p:spPr/>
        <p:txBody>
          <a:bodyPr/>
          <a:lstStyle/>
          <a:p>
            <a:r>
              <a:rPr lang="en-US" dirty="0"/>
              <a:t>Autoscaling -Horizontal Pod Auto scaler</a:t>
            </a:r>
          </a:p>
        </p:txBody>
      </p:sp>
      <p:pic>
        <p:nvPicPr>
          <p:cNvPr id="4" name="Content Placeholder 3">
            <a:extLst>
              <a:ext uri="{FF2B5EF4-FFF2-40B4-BE49-F238E27FC236}">
                <a16:creationId xmlns:a16="http://schemas.microsoft.com/office/drawing/2014/main" id="{788933EA-5F24-4EFF-9A2C-1ADC703F0FCB}"/>
              </a:ext>
            </a:extLst>
          </p:cNvPr>
          <p:cNvPicPr>
            <a:picLocks noGrp="1" noChangeAspect="1"/>
          </p:cNvPicPr>
          <p:nvPr>
            <p:ph idx="1"/>
          </p:nvPr>
        </p:nvPicPr>
        <p:blipFill>
          <a:blip r:embed="rId2"/>
          <a:stretch>
            <a:fillRect/>
          </a:stretch>
        </p:blipFill>
        <p:spPr>
          <a:xfrm>
            <a:off x="2777286" y="2160588"/>
            <a:ext cx="4397466" cy="3881437"/>
          </a:xfrm>
          <a:prstGeom prst="rect">
            <a:avLst/>
          </a:prstGeom>
        </p:spPr>
      </p:pic>
    </p:spTree>
    <p:extLst>
      <p:ext uri="{BB962C8B-B14F-4D97-AF65-F5344CB8AC3E}">
        <p14:creationId xmlns:p14="http://schemas.microsoft.com/office/powerpoint/2010/main" val="34341136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D6A1-1E93-4638-BBE0-4159079F0F97}"/>
              </a:ext>
            </a:extLst>
          </p:cNvPr>
          <p:cNvSpPr>
            <a:spLocks noGrp="1"/>
          </p:cNvSpPr>
          <p:nvPr>
            <p:ph type="title"/>
          </p:nvPr>
        </p:nvSpPr>
        <p:spPr/>
        <p:txBody>
          <a:bodyPr/>
          <a:lstStyle/>
          <a:p>
            <a:r>
              <a:rPr lang="en-US" dirty="0"/>
              <a:t>HPA Demo</a:t>
            </a:r>
          </a:p>
        </p:txBody>
      </p:sp>
      <p:sp>
        <p:nvSpPr>
          <p:cNvPr id="3" name="Content Placeholder 2">
            <a:extLst>
              <a:ext uri="{FF2B5EF4-FFF2-40B4-BE49-F238E27FC236}">
                <a16:creationId xmlns:a16="http://schemas.microsoft.com/office/drawing/2014/main" id="{CCE7E060-9FBE-449A-8898-4E59C6D0C2EA}"/>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a:t>
            </a:r>
            <a:r>
              <a:rPr lang="en-US" dirty="0" err="1">
                <a:latin typeface="Consolas" panose="020B0609020204030204" pitchFamily="49" charset="0"/>
              </a:rPr>
              <a:t>deployhpa.yml</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a:t>
            </a:r>
            <a:r>
              <a:rPr lang="en-US" dirty="0" err="1">
                <a:latin typeface="Consolas" panose="020B0609020204030204" pitchFamily="49" charset="0"/>
              </a:rPr>
              <a:t>servicehpa.yml</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a:t>
            </a:r>
            <a:r>
              <a:rPr lang="en-US" dirty="0" err="1">
                <a:latin typeface="Consolas" panose="020B0609020204030204" pitchFamily="49" charset="0"/>
              </a:rPr>
              <a:t>hpa.yml</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dirty="0" err="1">
                <a:latin typeface="Consolas" panose="020B0609020204030204" pitchFamily="49" charset="0"/>
              </a:rPr>
              <a:t>hpa</a:t>
            </a:r>
            <a:endParaRPr lang="en-US" dirty="0">
              <a:latin typeface="Consolas" panose="020B0609020204030204" pitchFamily="49" charset="0"/>
            </a:endParaRPr>
          </a:p>
        </p:txBody>
      </p:sp>
    </p:spTree>
    <p:extLst>
      <p:ext uri="{BB962C8B-B14F-4D97-AF65-F5344CB8AC3E}">
        <p14:creationId xmlns:p14="http://schemas.microsoft.com/office/powerpoint/2010/main" val="3895474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537D-07C8-4DA0-A7C4-7766607C021B}"/>
              </a:ext>
            </a:extLst>
          </p:cNvPr>
          <p:cNvSpPr>
            <a:spLocks noGrp="1"/>
          </p:cNvSpPr>
          <p:nvPr>
            <p:ph type="title"/>
          </p:nvPr>
        </p:nvSpPr>
        <p:spPr/>
        <p:txBody>
          <a:bodyPr/>
          <a:lstStyle/>
          <a:p>
            <a:r>
              <a:rPr lang="en-US" dirty="0"/>
              <a:t>How </a:t>
            </a:r>
            <a:r>
              <a:rPr lang="en-US"/>
              <a:t>it works?</a:t>
            </a:r>
            <a:endParaRPr lang="en-US" dirty="0"/>
          </a:p>
        </p:txBody>
      </p:sp>
      <p:sp>
        <p:nvSpPr>
          <p:cNvPr id="3" name="Content Placeholder 2">
            <a:extLst>
              <a:ext uri="{FF2B5EF4-FFF2-40B4-BE49-F238E27FC236}">
                <a16:creationId xmlns:a16="http://schemas.microsoft.com/office/drawing/2014/main" id="{67A893BB-A98F-467C-9D90-05EDCAD46D95}"/>
              </a:ext>
            </a:extLst>
          </p:cNvPr>
          <p:cNvSpPr>
            <a:spLocks noGrp="1"/>
          </p:cNvSpPr>
          <p:nvPr>
            <p:ph idx="1"/>
          </p:nvPr>
        </p:nvSpPr>
        <p:spPr/>
        <p:txBody>
          <a:bodyPr>
            <a:normAutofit fontScale="92500" lnSpcReduction="10000"/>
          </a:bodyPr>
          <a:lstStyle/>
          <a:p>
            <a:r>
              <a:rPr lang="en-US" dirty="0"/>
              <a:t>The HPA is implemented as a control loop, with a period controlled by the controller manager’s --horizontal-pod-</a:t>
            </a:r>
            <a:r>
              <a:rPr lang="en-US" dirty="0" err="1"/>
              <a:t>autoscaler</a:t>
            </a:r>
            <a:r>
              <a:rPr lang="en-US" dirty="0"/>
              <a:t>-sync-period flag (with a default value of 15 seconds).</a:t>
            </a:r>
          </a:p>
          <a:p>
            <a:r>
              <a:rPr lang="en-US" dirty="0"/>
              <a:t> During each period, the controller manager queries the resource utilization against the metrics specified in each </a:t>
            </a:r>
            <a:r>
              <a:rPr lang="en-US" dirty="0" err="1"/>
              <a:t>HorizontalPodAutoscaler</a:t>
            </a:r>
            <a:r>
              <a:rPr lang="en-US" dirty="0"/>
              <a:t> definition.</a:t>
            </a:r>
          </a:p>
          <a:p>
            <a:r>
              <a:rPr lang="en-US" dirty="0"/>
              <a:t> For per-pod resource metrics (like CPU), the controller fetches the metrics from the resource metrics API for each pod targeted by the </a:t>
            </a:r>
            <a:r>
              <a:rPr lang="en-US" dirty="0" err="1"/>
              <a:t>HorizontalPodAutoscaler</a:t>
            </a:r>
            <a:r>
              <a:rPr lang="en-US" dirty="0"/>
              <a:t>. </a:t>
            </a:r>
          </a:p>
          <a:p>
            <a:r>
              <a:rPr lang="en-US" dirty="0"/>
              <a:t>Then, if a target utilization value is set, the controller calculates the utilization value as a percentage of the equivalent resource request on the containers in each pod. </a:t>
            </a:r>
          </a:p>
          <a:p>
            <a:r>
              <a:rPr lang="en-US" dirty="0"/>
              <a:t>If a target raw value is set, the raw metric values are used directly. The controller then takes the mean of the utilization or the raw value (depending on the type of target specified) across all targeted pods, and produces a ratio used to scale the number of desired replicas</a:t>
            </a:r>
          </a:p>
          <a:p>
            <a:endParaRPr lang="en-US" dirty="0"/>
          </a:p>
        </p:txBody>
      </p:sp>
    </p:spTree>
    <p:extLst>
      <p:ext uri="{BB962C8B-B14F-4D97-AF65-F5344CB8AC3E}">
        <p14:creationId xmlns:p14="http://schemas.microsoft.com/office/powerpoint/2010/main" val="2082614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78BBC-3081-4463-BC04-D11718306DD6}"/>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53753676-1213-460A-ADEE-6780C6B17934}"/>
              </a:ext>
            </a:extLst>
          </p:cNvPr>
          <p:cNvSpPr>
            <a:spLocks noGrp="1"/>
          </p:cNvSpPr>
          <p:nvPr>
            <p:ph idx="1"/>
          </p:nvPr>
        </p:nvSpPr>
        <p:spPr/>
        <p:txBody>
          <a:bodyPr/>
          <a:lstStyle/>
          <a:p>
            <a:r>
              <a:rPr lang="en-US" dirty="0"/>
              <a:t>Explore </a:t>
            </a:r>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logs</a:t>
            </a:r>
          </a:p>
        </p:txBody>
      </p:sp>
    </p:spTree>
    <p:extLst>
      <p:ext uri="{BB962C8B-B14F-4D97-AF65-F5344CB8AC3E}">
        <p14:creationId xmlns:p14="http://schemas.microsoft.com/office/powerpoint/2010/main" val="220939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B641-C15F-429E-A6E2-842BFB6B3CD4}"/>
              </a:ext>
            </a:extLst>
          </p:cNvPr>
          <p:cNvSpPr>
            <a:spLocks noGrp="1"/>
          </p:cNvSpPr>
          <p:nvPr>
            <p:ph type="title"/>
          </p:nvPr>
        </p:nvSpPr>
        <p:spPr/>
        <p:txBody>
          <a:bodyPr/>
          <a:lstStyle/>
          <a:p>
            <a:r>
              <a:rPr lang="en-US" dirty="0"/>
              <a:t>Kubernetes in Action </a:t>
            </a:r>
          </a:p>
        </p:txBody>
      </p:sp>
      <p:sp>
        <p:nvSpPr>
          <p:cNvPr id="3" name="Content Placeholder 2">
            <a:extLst>
              <a:ext uri="{FF2B5EF4-FFF2-40B4-BE49-F238E27FC236}">
                <a16:creationId xmlns:a16="http://schemas.microsoft.com/office/drawing/2014/main" id="{EBBC1A1D-E699-44E8-A8EE-C3B02511AC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F98565-39CF-4793-A76F-12FF1DBBBF97}"/>
              </a:ext>
            </a:extLst>
          </p:cNvPr>
          <p:cNvPicPr>
            <a:picLocks noChangeAspect="1"/>
          </p:cNvPicPr>
          <p:nvPr/>
        </p:nvPicPr>
        <p:blipFill>
          <a:blip r:embed="rId2"/>
          <a:stretch>
            <a:fillRect/>
          </a:stretch>
        </p:blipFill>
        <p:spPr>
          <a:xfrm>
            <a:off x="540208" y="1685155"/>
            <a:ext cx="8733794" cy="4831639"/>
          </a:xfrm>
          <a:prstGeom prst="rect">
            <a:avLst/>
          </a:prstGeom>
        </p:spPr>
      </p:pic>
    </p:spTree>
    <p:extLst>
      <p:ext uri="{BB962C8B-B14F-4D97-AF65-F5344CB8AC3E}">
        <p14:creationId xmlns:p14="http://schemas.microsoft.com/office/powerpoint/2010/main" val="3921856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EDD2-9C16-47E0-9155-B804B385FD9F}"/>
              </a:ext>
            </a:extLst>
          </p:cNvPr>
          <p:cNvSpPr>
            <a:spLocks noGrp="1"/>
          </p:cNvSpPr>
          <p:nvPr>
            <p:ph type="title"/>
          </p:nvPr>
        </p:nvSpPr>
        <p:spPr/>
        <p:txBody>
          <a:bodyPr/>
          <a:lstStyle/>
          <a:p>
            <a:r>
              <a:rPr lang="en-US" dirty="0"/>
              <a:t>Kubernetes in Action </a:t>
            </a:r>
          </a:p>
        </p:txBody>
      </p:sp>
      <p:pic>
        <p:nvPicPr>
          <p:cNvPr id="4" name="Content Placeholder 3">
            <a:extLst>
              <a:ext uri="{FF2B5EF4-FFF2-40B4-BE49-F238E27FC236}">
                <a16:creationId xmlns:a16="http://schemas.microsoft.com/office/drawing/2014/main" id="{273D7715-7224-42AD-A419-32BA4D603848}"/>
              </a:ext>
            </a:extLst>
          </p:cNvPr>
          <p:cNvPicPr>
            <a:picLocks noGrp="1" noChangeAspect="1"/>
          </p:cNvPicPr>
          <p:nvPr>
            <p:ph idx="1"/>
          </p:nvPr>
        </p:nvPicPr>
        <p:blipFill>
          <a:blip r:embed="rId2"/>
          <a:stretch>
            <a:fillRect/>
          </a:stretch>
        </p:blipFill>
        <p:spPr>
          <a:xfrm>
            <a:off x="1733551" y="1930400"/>
            <a:ext cx="6638924" cy="4318000"/>
          </a:xfrm>
          <a:prstGeom prst="rect">
            <a:avLst/>
          </a:prstGeom>
        </p:spPr>
      </p:pic>
    </p:spTree>
    <p:extLst>
      <p:ext uri="{BB962C8B-B14F-4D97-AF65-F5344CB8AC3E}">
        <p14:creationId xmlns:p14="http://schemas.microsoft.com/office/powerpoint/2010/main" val="357527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6A3A-7421-4053-8FA7-7749E5B59825}"/>
              </a:ext>
            </a:extLst>
          </p:cNvPr>
          <p:cNvSpPr>
            <a:spLocks noGrp="1"/>
          </p:cNvSpPr>
          <p:nvPr>
            <p:ph type="title"/>
          </p:nvPr>
        </p:nvSpPr>
        <p:spPr/>
        <p:txBody>
          <a:bodyPr/>
          <a:lstStyle/>
          <a:p>
            <a:r>
              <a:rPr lang="en-US" dirty="0"/>
              <a:t>Kubernetes in Action – Desired=Actual</a:t>
            </a:r>
          </a:p>
        </p:txBody>
      </p:sp>
      <p:pic>
        <p:nvPicPr>
          <p:cNvPr id="4" name="Content Placeholder 3">
            <a:extLst>
              <a:ext uri="{FF2B5EF4-FFF2-40B4-BE49-F238E27FC236}">
                <a16:creationId xmlns:a16="http://schemas.microsoft.com/office/drawing/2014/main" id="{629DD892-FA14-4D23-ABE2-3817518A36A3}"/>
              </a:ext>
            </a:extLst>
          </p:cNvPr>
          <p:cNvPicPr>
            <a:picLocks noGrp="1" noChangeAspect="1"/>
          </p:cNvPicPr>
          <p:nvPr>
            <p:ph idx="1"/>
          </p:nvPr>
        </p:nvPicPr>
        <p:blipFill>
          <a:blip r:embed="rId2"/>
          <a:stretch>
            <a:fillRect/>
          </a:stretch>
        </p:blipFill>
        <p:spPr>
          <a:xfrm>
            <a:off x="677690" y="1270000"/>
            <a:ext cx="8596312" cy="2721669"/>
          </a:xfrm>
          <a:prstGeom prst="rect">
            <a:avLst/>
          </a:prstGeom>
        </p:spPr>
      </p:pic>
      <p:pic>
        <p:nvPicPr>
          <p:cNvPr id="5" name="Picture 4">
            <a:extLst>
              <a:ext uri="{FF2B5EF4-FFF2-40B4-BE49-F238E27FC236}">
                <a16:creationId xmlns:a16="http://schemas.microsoft.com/office/drawing/2014/main" id="{0EE942BA-1EDD-4D5B-A721-DD092C526C4C}"/>
              </a:ext>
            </a:extLst>
          </p:cNvPr>
          <p:cNvPicPr>
            <a:picLocks noChangeAspect="1"/>
          </p:cNvPicPr>
          <p:nvPr/>
        </p:nvPicPr>
        <p:blipFill>
          <a:blip r:embed="rId3"/>
          <a:stretch>
            <a:fillRect/>
          </a:stretch>
        </p:blipFill>
        <p:spPr>
          <a:xfrm>
            <a:off x="485003" y="3991669"/>
            <a:ext cx="9111061" cy="2721669"/>
          </a:xfrm>
          <a:prstGeom prst="rect">
            <a:avLst/>
          </a:prstGeom>
        </p:spPr>
      </p:pic>
    </p:spTree>
    <p:extLst>
      <p:ext uri="{BB962C8B-B14F-4D97-AF65-F5344CB8AC3E}">
        <p14:creationId xmlns:p14="http://schemas.microsoft.com/office/powerpoint/2010/main" val="2070030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ADD9-B271-42F8-B5A7-A041641A937F}"/>
              </a:ext>
            </a:extLst>
          </p:cNvPr>
          <p:cNvSpPr>
            <a:spLocks noGrp="1"/>
          </p:cNvSpPr>
          <p:nvPr>
            <p:ph type="title"/>
          </p:nvPr>
        </p:nvSpPr>
        <p:spPr/>
        <p:txBody>
          <a:bodyPr/>
          <a:lstStyle/>
          <a:p>
            <a:r>
              <a:rPr lang="en-US" dirty="0"/>
              <a:t>Kubernetes in Action – Actual &gt; Desired</a:t>
            </a:r>
          </a:p>
        </p:txBody>
      </p:sp>
      <p:pic>
        <p:nvPicPr>
          <p:cNvPr id="4" name="Content Placeholder 3">
            <a:extLst>
              <a:ext uri="{FF2B5EF4-FFF2-40B4-BE49-F238E27FC236}">
                <a16:creationId xmlns:a16="http://schemas.microsoft.com/office/drawing/2014/main" id="{6FDCCE2A-17B8-440E-B589-F7166C32E405}"/>
              </a:ext>
            </a:extLst>
          </p:cNvPr>
          <p:cNvPicPr>
            <a:picLocks noGrp="1" noChangeAspect="1"/>
          </p:cNvPicPr>
          <p:nvPr>
            <p:ph idx="1"/>
          </p:nvPr>
        </p:nvPicPr>
        <p:blipFill>
          <a:blip r:embed="rId2"/>
          <a:stretch>
            <a:fillRect/>
          </a:stretch>
        </p:blipFill>
        <p:spPr>
          <a:xfrm>
            <a:off x="677863" y="2615241"/>
            <a:ext cx="8596312" cy="1903832"/>
          </a:xfrm>
          <a:prstGeom prst="rect">
            <a:avLst/>
          </a:prstGeom>
        </p:spPr>
      </p:pic>
    </p:spTree>
    <p:extLst>
      <p:ext uri="{BB962C8B-B14F-4D97-AF65-F5344CB8AC3E}">
        <p14:creationId xmlns:p14="http://schemas.microsoft.com/office/powerpoint/2010/main" val="379936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F5-43C7-4DC7-AA12-5D34EA2B9169}"/>
              </a:ext>
            </a:extLst>
          </p:cNvPr>
          <p:cNvSpPr>
            <a:spLocks noGrp="1"/>
          </p:cNvSpPr>
          <p:nvPr>
            <p:ph type="title"/>
          </p:nvPr>
        </p:nvSpPr>
        <p:spPr/>
        <p:txBody>
          <a:bodyPr/>
          <a:lstStyle/>
          <a:p>
            <a:r>
              <a:rPr lang="en-US" dirty="0"/>
              <a:t>Kubernetes in Action – Load Decreases</a:t>
            </a:r>
          </a:p>
        </p:txBody>
      </p:sp>
      <p:pic>
        <p:nvPicPr>
          <p:cNvPr id="4" name="Content Placeholder 3">
            <a:extLst>
              <a:ext uri="{FF2B5EF4-FFF2-40B4-BE49-F238E27FC236}">
                <a16:creationId xmlns:a16="http://schemas.microsoft.com/office/drawing/2014/main" id="{4692A7E2-305F-4B2E-B6F5-8ABBAD8310D8}"/>
              </a:ext>
            </a:extLst>
          </p:cNvPr>
          <p:cNvPicPr>
            <a:picLocks noGrp="1" noChangeAspect="1"/>
          </p:cNvPicPr>
          <p:nvPr>
            <p:ph idx="1"/>
          </p:nvPr>
        </p:nvPicPr>
        <p:blipFill>
          <a:blip r:embed="rId2"/>
          <a:stretch>
            <a:fillRect/>
          </a:stretch>
        </p:blipFill>
        <p:spPr>
          <a:xfrm>
            <a:off x="677863" y="2024263"/>
            <a:ext cx="8596312" cy="1620437"/>
          </a:xfrm>
          <a:prstGeom prst="rect">
            <a:avLst/>
          </a:prstGeom>
        </p:spPr>
      </p:pic>
      <p:pic>
        <p:nvPicPr>
          <p:cNvPr id="5" name="Content Placeholder 3">
            <a:extLst>
              <a:ext uri="{FF2B5EF4-FFF2-40B4-BE49-F238E27FC236}">
                <a16:creationId xmlns:a16="http://schemas.microsoft.com/office/drawing/2014/main" id="{33457AF2-B81C-4BEA-A589-2D707E0FD252}"/>
              </a:ext>
            </a:extLst>
          </p:cNvPr>
          <p:cNvPicPr>
            <a:picLocks noChangeAspect="1"/>
          </p:cNvPicPr>
          <p:nvPr/>
        </p:nvPicPr>
        <p:blipFill>
          <a:blip r:embed="rId3"/>
          <a:stretch>
            <a:fillRect/>
          </a:stretch>
        </p:blipFill>
        <p:spPr>
          <a:xfrm>
            <a:off x="677334" y="3870325"/>
            <a:ext cx="8596312" cy="2721669"/>
          </a:xfrm>
          <a:prstGeom prst="rect">
            <a:avLst/>
          </a:prstGeom>
        </p:spPr>
      </p:pic>
    </p:spTree>
    <p:extLst>
      <p:ext uri="{BB962C8B-B14F-4D97-AF65-F5344CB8AC3E}">
        <p14:creationId xmlns:p14="http://schemas.microsoft.com/office/powerpoint/2010/main" val="200725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957D-E889-4549-91A1-9E7DA0B46F2B}"/>
              </a:ext>
            </a:extLst>
          </p:cNvPr>
          <p:cNvSpPr>
            <a:spLocks noGrp="1"/>
          </p:cNvSpPr>
          <p:nvPr>
            <p:ph type="title"/>
          </p:nvPr>
        </p:nvSpPr>
        <p:spPr/>
        <p:txBody>
          <a:bodyPr/>
          <a:lstStyle/>
          <a:p>
            <a:r>
              <a:rPr lang="en-US" dirty="0"/>
              <a:t>Kubernetes in Action – Node goes down</a:t>
            </a:r>
          </a:p>
        </p:txBody>
      </p:sp>
      <p:pic>
        <p:nvPicPr>
          <p:cNvPr id="4" name="Content Placeholder 3">
            <a:extLst>
              <a:ext uri="{FF2B5EF4-FFF2-40B4-BE49-F238E27FC236}">
                <a16:creationId xmlns:a16="http://schemas.microsoft.com/office/drawing/2014/main" id="{9861852B-78D3-4AE5-AA44-58EC73833FB8}"/>
              </a:ext>
            </a:extLst>
          </p:cNvPr>
          <p:cNvPicPr>
            <a:picLocks noGrp="1" noChangeAspect="1"/>
          </p:cNvPicPr>
          <p:nvPr>
            <p:ph idx="1"/>
          </p:nvPr>
        </p:nvPicPr>
        <p:blipFill>
          <a:blip r:embed="rId2"/>
          <a:stretch>
            <a:fillRect/>
          </a:stretch>
        </p:blipFill>
        <p:spPr>
          <a:xfrm>
            <a:off x="677863" y="1950230"/>
            <a:ext cx="8596312" cy="1633655"/>
          </a:xfrm>
          <a:prstGeom prst="rect">
            <a:avLst/>
          </a:prstGeom>
        </p:spPr>
      </p:pic>
      <p:pic>
        <p:nvPicPr>
          <p:cNvPr id="5" name="Picture 4">
            <a:extLst>
              <a:ext uri="{FF2B5EF4-FFF2-40B4-BE49-F238E27FC236}">
                <a16:creationId xmlns:a16="http://schemas.microsoft.com/office/drawing/2014/main" id="{9CA58195-32EB-45E7-958F-7E1F6C57CD80}"/>
              </a:ext>
            </a:extLst>
          </p:cNvPr>
          <p:cNvPicPr>
            <a:picLocks noChangeAspect="1"/>
          </p:cNvPicPr>
          <p:nvPr/>
        </p:nvPicPr>
        <p:blipFill>
          <a:blip r:embed="rId3"/>
          <a:stretch>
            <a:fillRect/>
          </a:stretch>
        </p:blipFill>
        <p:spPr>
          <a:xfrm>
            <a:off x="677334" y="4062412"/>
            <a:ext cx="8733794" cy="1855503"/>
          </a:xfrm>
          <a:prstGeom prst="rect">
            <a:avLst/>
          </a:prstGeom>
        </p:spPr>
      </p:pic>
    </p:spTree>
    <p:extLst>
      <p:ext uri="{BB962C8B-B14F-4D97-AF65-F5344CB8AC3E}">
        <p14:creationId xmlns:p14="http://schemas.microsoft.com/office/powerpoint/2010/main" val="310446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1496-994E-4456-A5BB-146E433D7858}"/>
              </a:ext>
            </a:extLst>
          </p:cNvPr>
          <p:cNvSpPr>
            <a:spLocks noGrp="1"/>
          </p:cNvSpPr>
          <p:nvPr>
            <p:ph type="title"/>
          </p:nvPr>
        </p:nvSpPr>
        <p:spPr/>
        <p:txBody>
          <a:bodyPr/>
          <a:lstStyle/>
          <a:p>
            <a:r>
              <a:rPr lang="en-US" dirty="0"/>
              <a:t>NAT  &amp; Subnet</a:t>
            </a:r>
          </a:p>
        </p:txBody>
      </p:sp>
      <p:sp>
        <p:nvSpPr>
          <p:cNvPr id="3" name="Content Placeholder 2">
            <a:extLst>
              <a:ext uri="{FF2B5EF4-FFF2-40B4-BE49-F238E27FC236}">
                <a16:creationId xmlns:a16="http://schemas.microsoft.com/office/drawing/2014/main" id="{9CD93BEE-4E04-4901-8E74-08115CA652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165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3865-9A98-4243-A330-B5DA538ED575}"/>
              </a:ext>
            </a:extLst>
          </p:cNvPr>
          <p:cNvSpPr>
            <a:spLocks noGrp="1"/>
          </p:cNvSpPr>
          <p:nvPr>
            <p:ph type="title"/>
          </p:nvPr>
        </p:nvSpPr>
        <p:spPr/>
        <p:txBody>
          <a:bodyPr/>
          <a:lstStyle/>
          <a:p>
            <a:r>
              <a:rPr lang="en-US" dirty="0"/>
              <a:t>Kubernetes	</a:t>
            </a:r>
          </a:p>
        </p:txBody>
      </p:sp>
      <p:sp>
        <p:nvSpPr>
          <p:cNvPr id="3" name="Content Placeholder 2">
            <a:extLst>
              <a:ext uri="{FF2B5EF4-FFF2-40B4-BE49-F238E27FC236}">
                <a16:creationId xmlns:a16="http://schemas.microsoft.com/office/drawing/2014/main" id="{C219A60C-7EC7-4763-AAF4-5BC2A88A6FB3}"/>
              </a:ext>
            </a:extLst>
          </p:cNvPr>
          <p:cNvSpPr>
            <a:spLocks noGrp="1"/>
          </p:cNvSpPr>
          <p:nvPr>
            <p:ph idx="1"/>
          </p:nvPr>
        </p:nvSpPr>
        <p:spPr/>
        <p:txBody>
          <a:bodyPr>
            <a:normAutofit/>
          </a:bodyPr>
          <a:lstStyle/>
          <a:p>
            <a:r>
              <a:rPr lang="en-US" dirty="0"/>
              <a:t>Alpha</a:t>
            </a:r>
          </a:p>
          <a:p>
            <a:pPr lvl="1"/>
            <a:r>
              <a:rPr lang="en-US" dirty="0"/>
              <a:t>Early Code</a:t>
            </a:r>
          </a:p>
          <a:p>
            <a:pPr lvl="1"/>
            <a:r>
              <a:rPr lang="en-US" dirty="0"/>
              <a:t>Uncertain Features</a:t>
            </a:r>
          </a:p>
          <a:p>
            <a:pPr lvl="1"/>
            <a:r>
              <a:rPr lang="en-US" dirty="0"/>
              <a:t>Not for Production</a:t>
            </a:r>
          </a:p>
          <a:p>
            <a:r>
              <a:rPr lang="en-US" dirty="0"/>
              <a:t>Beta</a:t>
            </a:r>
          </a:p>
          <a:p>
            <a:pPr lvl="1"/>
            <a:r>
              <a:rPr lang="en-US" dirty="0"/>
              <a:t>Some details may change</a:t>
            </a:r>
          </a:p>
          <a:p>
            <a:pPr lvl="1"/>
            <a:endParaRPr lang="en-US" dirty="0"/>
          </a:p>
          <a:p>
            <a:r>
              <a:rPr lang="en-US" dirty="0"/>
              <a:t>GA (General Availability)</a:t>
            </a:r>
          </a:p>
          <a:p>
            <a:pPr lvl="1"/>
            <a:r>
              <a:rPr lang="en-US" dirty="0"/>
              <a:t>Production Ready</a:t>
            </a:r>
          </a:p>
          <a:p>
            <a:pPr lvl="1"/>
            <a:r>
              <a:rPr lang="en-US" dirty="0"/>
              <a:t>Stable from Code and features aspect.</a:t>
            </a:r>
          </a:p>
        </p:txBody>
      </p:sp>
    </p:spTree>
    <p:extLst>
      <p:ext uri="{BB962C8B-B14F-4D97-AF65-F5344CB8AC3E}">
        <p14:creationId xmlns:p14="http://schemas.microsoft.com/office/powerpoint/2010/main" val="4245358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8684-21EE-4821-A173-0B56D53A19A6}"/>
              </a:ext>
            </a:extLst>
          </p:cNvPr>
          <p:cNvSpPr>
            <a:spLocks noGrp="1"/>
          </p:cNvSpPr>
          <p:nvPr>
            <p:ph type="title"/>
          </p:nvPr>
        </p:nvSpPr>
        <p:spPr/>
        <p:txBody>
          <a:bodyPr/>
          <a:lstStyle/>
          <a:p>
            <a:r>
              <a:rPr lang="en-US" dirty="0"/>
              <a:t>Docker Logo</a:t>
            </a:r>
          </a:p>
        </p:txBody>
      </p:sp>
      <p:pic>
        <p:nvPicPr>
          <p:cNvPr id="5" name="Content Placeholder 4" descr="Logo, company name&#10;&#10;Description automatically generated">
            <a:extLst>
              <a:ext uri="{FF2B5EF4-FFF2-40B4-BE49-F238E27FC236}">
                <a16:creationId xmlns:a16="http://schemas.microsoft.com/office/drawing/2014/main" id="{5D440AA1-4F7D-4B0A-9979-AD1541F7CF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9558" y="2160588"/>
            <a:ext cx="4692921" cy="3881437"/>
          </a:xfrm>
        </p:spPr>
      </p:pic>
    </p:spTree>
    <p:extLst>
      <p:ext uri="{BB962C8B-B14F-4D97-AF65-F5344CB8AC3E}">
        <p14:creationId xmlns:p14="http://schemas.microsoft.com/office/powerpoint/2010/main" val="13230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C9D-A738-4F05-9C35-3FC3D1B7E280}"/>
              </a:ext>
            </a:extLst>
          </p:cNvPr>
          <p:cNvSpPr>
            <a:spLocks noGrp="1"/>
          </p:cNvSpPr>
          <p:nvPr>
            <p:ph type="title"/>
          </p:nvPr>
        </p:nvSpPr>
        <p:spPr/>
        <p:txBody>
          <a:bodyPr/>
          <a:lstStyle/>
          <a:p>
            <a:r>
              <a:rPr lang="en-US" dirty="0"/>
              <a:t>Kubernetes on Cloud	</a:t>
            </a:r>
          </a:p>
        </p:txBody>
      </p:sp>
      <p:sp>
        <p:nvSpPr>
          <p:cNvPr id="3" name="Content Placeholder 2">
            <a:extLst>
              <a:ext uri="{FF2B5EF4-FFF2-40B4-BE49-F238E27FC236}">
                <a16:creationId xmlns:a16="http://schemas.microsoft.com/office/drawing/2014/main" id="{3023E79A-AA95-4D41-99C8-C064FD663AD9}"/>
              </a:ext>
            </a:extLst>
          </p:cNvPr>
          <p:cNvSpPr>
            <a:spLocks noGrp="1"/>
          </p:cNvSpPr>
          <p:nvPr>
            <p:ph idx="1"/>
          </p:nvPr>
        </p:nvSpPr>
        <p:spPr/>
        <p:txBody>
          <a:bodyPr/>
          <a:lstStyle/>
          <a:p>
            <a:r>
              <a:rPr lang="en-US" dirty="0"/>
              <a:t>AWS</a:t>
            </a:r>
          </a:p>
          <a:p>
            <a:pPr lvl="1"/>
            <a:r>
              <a:rPr lang="en-US" dirty="0"/>
              <a:t>Elastic Kubernetes Service (EKS)</a:t>
            </a:r>
          </a:p>
          <a:p>
            <a:pPr lvl="1"/>
            <a:endParaRPr lang="en-US" dirty="0"/>
          </a:p>
          <a:p>
            <a:r>
              <a:rPr lang="en-US" dirty="0"/>
              <a:t>Azure</a:t>
            </a:r>
          </a:p>
          <a:p>
            <a:pPr lvl="1"/>
            <a:r>
              <a:rPr lang="en-US" dirty="0"/>
              <a:t>Azure Kubernetes Service (AKS)</a:t>
            </a:r>
          </a:p>
          <a:p>
            <a:pPr lvl="1"/>
            <a:endParaRPr lang="en-US" dirty="0"/>
          </a:p>
          <a:p>
            <a:r>
              <a:rPr lang="en-US" dirty="0"/>
              <a:t>Google Cloud</a:t>
            </a:r>
          </a:p>
          <a:p>
            <a:pPr lvl="1"/>
            <a:r>
              <a:rPr lang="en-US" dirty="0"/>
              <a:t>Google Kubernetes Engine (GKE)</a:t>
            </a:r>
          </a:p>
        </p:txBody>
      </p:sp>
    </p:spTree>
    <p:extLst>
      <p:ext uri="{BB962C8B-B14F-4D97-AF65-F5344CB8AC3E}">
        <p14:creationId xmlns:p14="http://schemas.microsoft.com/office/powerpoint/2010/main" val="1771522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4D1A-2660-4DCC-924B-BB8DE51687F9}"/>
              </a:ext>
            </a:extLst>
          </p:cNvPr>
          <p:cNvSpPr>
            <a:spLocks noGrp="1"/>
          </p:cNvSpPr>
          <p:nvPr>
            <p:ph type="title"/>
          </p:nvPr>
        </p:nvSpPr>
        <p:spPr/>
        <p:txBody>
          <a:bodyPr/>
          <a:lstStyle/>
          <a:p>
            <a:r>
              <a:rPr lang="en-US" dirty="0"/>
              <a:t>Kubernetes Architecture and Components</a:t>
            </a:r>
          </a:p>
        </p:txBody>
      </p:sp>
      <p:pic>
        <p:nvPicPr>
          <p:cNvPr id="4" name="Content Placeholder 3">
            <a:extLst>
              <a:ext uri="{FF2B5EF4-FFF2-40B4-BE49-F238E27FC236}">
                <a16:creationId xmlns:a16="http://schemas.microsoft.com/office/drawing/2014/main" id="{81A6D5F9-BFA7-42FF-BE09-800F7CE95CE3}"/>
              </a:ext>
            </a:extLst>
          </p:cNvPr>
          <p:cNvPicPr>
            <a:picLocks noGrp="1" noChangeAspect="1"/>
          </p:cNvPicPr>
          <p:nvPr>
            <p:ph idx="1"/>
          </p:nvPr>
        </p:nvPicPr>
        <p:blipFill>
          <a:blip r:embed="rId2"/>
          <a:stretch>
            <a:fillRect/>
          </a:stretch>
        </p:blipFill>
        <p:spPr>
          <a:xfrm>
            <a:off x="677863" y="2402868"/>
            <a:ext cx="8596312" cy="3396877"/>
          </a:xfrm>
          <a:prstGeom prst="rect">
            <a:avLst/>
          </a:prstGeom>
        </p:spPr>
      </p:pic>
    </p:spTree>
    <p:extLst>
      <p:ext uri="{BB962C8B-B14F-4D97-AF65-F5344CB8AC3E}">
        <p14:creationId xmlns:p14="http://schemas.microsoft.com/office/powerpoint/2010/main" val="113066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E68C-E13F-4250-9A38-9690497E66A8}"/>
              </a:ext>
            </a:extLst>
          </p:cNvPr>
          <p:cNvSpPr>
            <a:spLocks noGrp="1"/>
          </p:cNvSpPr>
          <p:nvPr>
            <p:ph type="title"/>
          </p:nvPr>
        </p:nvSpPr>
        <p:spPr/>
        <p:txBody>
          <a:bodyPr/>
          <a:lstStyle/>
          <a:p>
            <a:r>
              <a:rPr lang="en-US" dirty="0"/>
              <a:t>Kubernetes Cluster – Master and Nodes (Minions)</a:t>
            </a:r>
          </a:p>
        </p:txBody>
      </p:sp>
      <p:pic>
        <p:nvPicPr>
          <p:cNvPr id="4" name="Content Placeholder 3">
            <a:extLst>
              <a:ext uri="{FF2B5EF4-FFF2-40B4-BE49-F238E27FC236}">
                <a16:creationId xmlns:a16="http://schemas.microsoft.com/office/drawing/2014/main" id="{6E65AE2A-4024-4594-AD8C-6139C347FE2D}"/>
              </a:ext>
            </a:extLst>
          </p:cNvPr>
          <p:cNvPicPr>
            <a:picLocks noGrp="1" noChangeAspect="1"/>
          </p:cNvPicPr>
          <p:nvPr>
            <p:ph idx="1"/>
          </p:nvPr>
        </p:nvPicPr>
        <p:blipFill>
          <a:blip r:embed="rId2"/>
          <a:stretch>
            <a:fillRect/>
          </a:stretch>
        </p:blipFill>
        <p:spPr>
          <a:xfrm>
            <a:off x="1350091" y="2160588"/>
            <a:ext cx="7251856" cy="3881437"/>
          </a:xfrm>
          <a:prstGeom prst="rect">
            <a:avLst/>
          </a:prstGeom>
        </p:spPr>
      </p:pic>
    </p:spTree>
    <p:extLst>
      <p:ext uri="{BB962C8B-B14F-4D97-AF65-F5344CB8AC3E}">
        <p14:creationId xmlns:p14="http://schemas.microsoft.com/office/powerpoint/2010/main" val="22865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BDC3-29CF-411E-9E54-72CB72F07893}"/>
              </a:ext>
            </a:extLst>
          </p:cNvPr>
          <p:cNvSpPr>
            <a:spLocks noGrp="1"/>
          </p:cNvSpPr>
          <p:nvPr>
            <p:ph type="title"/>
          </p:nvPr>
        </p:nvSpPr>
        <p:spPr/>
        <p:txBody>
          <a:bodyPr/>
          <a:lstStyle/>
          <a:p>
            <a:r>
              <a:rPr lang="en-US" dirty="0"/>
              <a:t>Kubernetes Master – What is inside?</a:t>
            </a:r>
          </a:p>
        </p:txBody>
      </p:sp>
      <p:pic>
        <p:nvPicPr>
          <p:cNvPr id="5" name="Content Placeholder 4">
            <a:extLst>
              <a:ext uri="{FF2B5EF4-FFF2-40B4-BE49-F238E27FC236}">
                <a16:creationId xmlns:a16="http://schemas.microsoft.com/office/drawing/2014/main" id="{3FBBBBD7-5942-4C22-9A9F-AB54848A651F}"/>
              </a:ext>
            </a:extLst>
          </p:cNvPr>
          <p:cNvPicPr>
            <a:picLocks noGrp="1" noChangeAspect="1"/>
          </p:cNvPicPr>
          <p:nvPr>
            <p:ph idx="1"/>
          </p:nvPr>
        </p:nvPicPr>
        <p:blipFill>
          <a:blip r:embed="rId2"/>
          <a:stretch>
            <a:fillRect/>
          </a:stretch>
        </p:blipFill>
        <p:spPr>
          <a:xfrm>
            <a:off x="677863" y="2230846"/>
            <a:ext cx="8596312" cy="3740921"/>
          </a:xfrm>
          <a:prstGeom prst="rect">
            <a:avLst/>
          </a:prstGeom>
        </p:spPr>
      </p:pic>
    </p:spTree>
    <p:extLst>
      <p:ext uri="{BB962C8B-B14F-4D97-AF65-F5344CB8AC3E}">
        <p14:creationId xmlns:p14="http://schemas.microsoft.com/office/powerpoint/2010/main" val="47097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BB1E7-E0B5-4112-84CE-85466F15FF08}"/>
              </a:ext>
            </a:extLst>
          </p:cNvPr>
          <p:cNvSpPr>
            <a:spLocks noGrp="1"/>
          </p:cNvSpPr>
          <p:nvPr>
            <p:ph type="title"/>
          </p:nvPr>
        </p:nvSpPr>
        <p:spPr/>
        <p:txBody>
          <a:bodyPr/>
          <a:lstStyle/>
          <a:p>
            <a:r>
              <a:rPr lang="en-US" dirty="0"/>
              <a:t>Kubernetes Master – What is inside?</a:t>
            </a:r>
          </a:p>
        </p:txBody>
      </p:sp>
      <p:pic>
        <p:nvPicPr>
          <p:cNvPr id="4" name="Content Placeholder 3">
            <a:extLst>
              <a:ext uri="{FF2B5EF4-FFF2-40B4-BE49-F238E27FC236}">
                <a16:creationId xmlns:a16="http://schemas.microsoft.com/office/drawing/2014/main" id="{A63CC48F-A14B-48FE-A5C8-90F71692D7CD}"/>
              </a:ext>
            </a:extLst>
          </p:cNvPr>
          <p:cNvPicPr>
            <a:picLocks noGrp="1" noChangeAspect="1"/>
          </p:cNvPicPr>
          <p:nvPr>
            <p:ph idx="1"/>
          </p:nvPr>
        </p:nvPicPr>
        <p:blipFill>
          <a:blip r:embed="rId2"/>
          <a:stretch>
            <a:fillRect/>
          </a:stretch>
        </p:blipFill>
        <p:spPr>
          <a:xfrm>
            <a:off x="1056959" y="2160588"/>
            <a:ext cx="7838119" cy="3881437"/>
          </a:xfrm>
          <a:prstGeom prst="rect">
            <a:avLst/>
          </a:prstGeom>
        </p:spPr>
      </p:pic>
    </p:spTree>
    <p:extLst>
      <p:ext uri="{BB962C8B-B14F-4D97-AF65-F5344CB8AC3E}">
        <p14:creationId xmlns:p14="http://schemas.microsoft.com/office/powerpoint/2010/main" val="1315730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F2D2-E64F-466C-A9A9-359216FBAD8B}"/>
              </a:ext>
            </a:extLst>
          </p:cNvPr>
          <p:cNvSpPr>
            <a:spLocks noGrp="1"/>
          </p:cNvSpPr>
          <p:nvPr>
            <p:ph type="title"/>
          </p:nvPr>
        </p:nvSpPr>
        <p:spPr/>
        <p:txBody>
          <a:bodyPr/>
          <a:lstStyle/>
          <a:p>
            <a:r>
              <a:rPr lang="en-US" dirty="0"/>
              <a:t>Kubernetes Master – What is inside?</a:t>
            </a:r>
          </a:p>
        </p:txBody>
      </p:sp>
      <p:pic>
        <p:nvPicPr>
          <p:cNvPr id="4" name="Content Placeholder 3">
            <a:extLst>
              <a:ext uri="{FF2B5EF4-FFF2-40B4-BE49-F238E27FC236}">
                <a16:creationId xmlns:a16="http://schemas.microsoft.com/office/drawing/2014/main" id="{D9341AA1-85B0-41FA-9818-4C12EF3B64BE}"/>
              </a:ext>
            </a:extLst>
          </p:cNvPr>
          <p:cNvPicPr>
            <a:picLocks noGrp="1" noChangeAspect="1"/>
          </p:cNvPicPr>
          <p:nvPr>
            <p:ph idx="1"/>
          </p:nvPr>
        </p:nvPicPr>
        <p:blipFill>
          <a:blip r:embed="rId2"/>
          <a:stretch>
            <a:fillRect/>
          </a:stretch>
        </p:blipFill>
        <p:spPr>
          <a:xfrm>
            <a:off x="942498" y="2160588"/>
            <a:ext cx="8067041" cy="3881437"/>
          </a:xfrm>
          <a:prstGeom prst="rect">
            <a:avLst/>
          </a:prstGeom>
        </p:spPr>
      </p:pic>
    </p:spTree>
    <p:extLst>
      <p:ext uri="{BB962C8B-B14F-4D97-AF65-F5344CB8AC3E}">
        <p14:creationId xmlns:p14="http://schemas.microsoft.com/office/powerpoint/2010/main" val="339608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8078-57CA-439B-951A-A038DF59C6D6}"/>
              </a:ext>
            </a:extLst>
          </p:cNvPr>
          <p:cNvSpPr>
            <a:spLocks noGrp="1"/>
          </p:cNvSpPr>
          <p:nvPr>
            <p:ph type="title"/>
          </p:nvPr>
        </p:nvSpPr>
        <p:spPr/>
        <p:txBody>
          <a:bodyPr/>
          <a:lstStyle/>
          <a:p>
            <a:r>
              <a:rPr lang="en-US" dirty="0"/>
              <a:t>Kubernetes Master – What is inside?</a:t>
            </a:r>
          </a:p>
        </p:txBody>
      </p:sp>
      <p:pic>
        <p:nvPicPr>
          <p:cNvPr id="4" name="Content Placeholder 3">
            <a:extLst>
              <a:ext uri="{FF2B5EF4-FFF2-40B4-BE49-F238E27FC236}">
                <a16:creationId xmlns:a16="http://schemas.microsoft.com/office/drawing/2014/main" id="{B2F46AE2-B18F-41B3-B87C-15C4E128C7BA}"/>
              </a:ext>
            </a:extLst>
          </p:cNvPr>
          <p:cNvPicPr>
            <a:picLocks noGrp="1" noChangeAspect="1"/>
          </p:cNvPicPr>
          <p:nvPr>
            <p:ph idx="1"/>
          </p:nvPr>
        </p:nvPicPr>
        <p:blipFill>
          <a:blip r:embed="rId2"/>
          <a:stretch>
            <a:fillRect/>
          </a:stretch>
        </p:blipFill>
        <p:spPr>
          <a:xfrm>
            <a:off x="942498" y="2160588"/>
            <a:ext cx="8067041" cy="3881437"/>
          </a:xfrm>
          <a:prstGeom prst="rect">
            <a:avLst/>
          </a:prstGeom>
        </p:spPr>
      </p:pic>
    </p:spTree>
    <p:extLst>
      <p:ext uri="{BB962C8B-B14F-4D97-AF65-F5344CB8AC3E}">
        <p14:creationId xmlns:p14="http://schemas.microsoft.com/office/powerpoint/2010/main" val="228507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0738-2204-4F86-8AD5-097EC8D3D828}"/>
              </a:ext>
            </a:extLst>
          </p:cNvPr>
          <p:cNvSpPr>
            <a:spLocks noGrp="1"/>
          </p:cNvSpPr>
          <p:nvPr>
            <p:ph type="title"/>
          </p:nvPr>
        </p:nvSpPr>
        <p:spPr/>
        <p:txBody>
          <a:bodyPr/>
          <a:lstStyle/>
          <a:p>
            <a:r>
              <a:rPr lang="en-US" dirty="0"/>
              <a:t>Kubernetes Master – What is inside?</a:t>
            </a:r>
          </a:p>
        </p:txBody>
      </p:sp>
      <p:pic>
        <p:nvPicPr>
          <p:cNvPr id="4" name="Content Placeholder 3">
            <a:extLst>
              <a:ext uri="{FF2B5EF4-FFF2-40B4-BE49-F238E27FC236}">
                <a16:creationId xmlns:a16="http://schemas.microsoft.com/office/drawing/2014/main" id="{9FB1F79C-7184-489F-A5CC-B20F28484059}"/>
              </a:ext>
            </a:extLst>
          </p:cNvPr>
          <p:cNvPicPr>
            <a:picLocks noGrp="1" noChangeAspect="1"/>
          </p:cNvPicPr>
          <p:nvPr>
            <p:ph idx="1"/>
          </p:nvPr>
        </p:nvPicPr>
        <p:blipFill>
          <a:blip r:embed="rId2"/>
          <a:stretch>
            <a:fillRect/>
          </a:stretch>
        </p:blipFill>
        <p:spPr>
          <a:xfrm>
            <a:off x="677863" y="2282448"/>
            <a:ext cx="8596312" cy="3637716"/>
          </a:xfrm>
          <a:prstGeom prst="rect">
            <a:avLst/>
          </a:prstGeom>
        </p:spPr>
      </p:pic>
    </p:spTree>
    <p:extLst>
      <p:ext uri="{BB962C8B-B14F-4D97-AF65-F5344CB8AC3E}">
        <p14:creationId xmlns:p14="http://schemas.microsoft.com/office/powerpoint/2010/main" val="1734516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365E-8F35-4516-A0F9-02F856941901}"/>
              </a:ext>
            </a:extLst>
          </p:cNvPr>
          <p:cNvSpPr>
            <a:spLocks noGrp="1"/>
          </p:cNvSpPr>
          <p:nvPr>
            <p:ph type="title"/>
          </p:nvPr>
        </p:nvSpPr>
        <p:spPr/>
        <p:txBody>
          <a:bodyPr/>
          <a:lstStyle/>
          <a:p>
            <a:r>
              <a:rPr lang="en-US" dirty="0"/>
              <a:t>Kubernetes Master</a:t>
            </a:r>
          </a:p>
        </p:txBody>
      </p:sp>
      <p:pic>
        <p:nvPicPr>
          <p:cNvPr id="4" name="Content Placeholder 3">
            <a:extLst>
              <a:ext uri="{FF2B5EF4-FFF2-40B4-BE49-F238E27FC236}">
                <a16:creationId xmlns:a16="http://schemas.microsoft.com/office/drawing/2014/main" id="{66FB1EB9-0AE3-4A0C-A704-EF0CD641D038}"/>
              </a:ext>
            </a:extLst>
          </p:cNvPr>
          <p:cNvPicPr>
            <a:picLocks noGrp="1" noChangeAspect="1"/>
          </p:cNvPicPr>
          <p:nvPr>
            <p:ph idx="1"/>
          </p:nvPr>
        </p:nvPicPr>
        <p:blipFill>
          <a:blip r:embed="rId2"/>
          <a:stretch>
            <a:fillRect/>
          </a:stretch>
        </p:blipFill>
        <p:spPr>
          <a:xfrm>
            <a:off x="906979" y="2160588"/>
            <a:ext cx="8138079" cy="3881437"/>
          </a:xfrm>
          <a:prstGeom prst="rect">
            <a:avLst/>
          </a:prstGeom>
        </p:spPr>
      </p:pic>
    </p:spTree>
    <p:extLst>
      <p:ext uri="{BB962C8B-B14F-4D97-AF65-F5344CB8AC3E}">
        <p14:creationId xmlns:p14="http://schemas.microsoft.com/office/powerpoint/2010/main" val="387631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436D-544A-4446-95D8-4833C1EFA91D}"/>
              </a:ext>
            </a:extLst>
          </p:cNvPr>
          <p:cNvSpPr>
            <a:spLocks noGrp="1"/>
          </p:cNvSpPr>
          <p:nvPr>
            <p:ph type="title"/>
          </p:nvPr>
        </p:nvSpPr>
        <p:spPr/>
        <p:txBody>
          <a:bodyPr/>
          <a:lstStyle/>
          <a:p>
            <a:r>
              <a:rPr lang="en-US" dirty="0"/>
              <a:t>Nodes </a:t>
            </a:r>
            <a:r>
              <a:rPr lang="en-US" dirty="0" err="1"/>
              <a:t>a.k.a</a:t>
            </a:r>
            <a:r>
              <a:rPr lang="en-US" dirty="0"/>
              <a:t> Minions – The Kubernetes Workers</a:t>
            </a:r>
          </a:p>
        </p:txBody>
      </p:sp>
      <p:pic>
        <p:nvPicPr>
          <p:cNvPr id="4" name="Content Placeholder 3">
            <a:extLst>
              <a:ext uri="{FF2B5EF4-FFF2-40B4-BE49-F238E27FC236}">
                <a16:creationId xmlns:a16="http://schemas.microsoft.com/office/drawing/2014/main" id="{317BE481-6405-4E31-BAF2-AAE7ECBFBD3C}"/>
              </a:ext>
            </a:extLst>
          </p:cNvPr>
          <p:cNvPicPr>
            <a:picLocks noGrp="1" noChangeAspect="1"/>
          </p:cNvPicPr>
          <p:nvPr>
            <p:ph idx="1"/>
          </p:nvPr>
        </p:nvPicPr>
        <p:blipFill>
          <a:blip r:embed="rId2"/>
          <a:stretch>
            <a:fillRect/>
          </a:stretch>
        </p:blipFill>
        <p:spPr>
          <a:xfrm>
            <a:off x="2558010" y="2160588"/>
            <a:ext cx="4836018" cy="3881437"/>
          </a:xfrm>
          <a:prstGeom prst="rect">
            <a:avLst/>
          </a:prstGeom>
        </p:spPr>
      </p:pic>
    </p:spTree>
    <p:extLst>
      <p:ext uri="{BB962C8B-B14F-4D97-AF65-F5344CB8AC3E}">
        <p14:creationId xmlns:p14="http://schemas.microsoft.com/office/powerpoint/2010/main" val="2634774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B7BE-6758-445D-A583-34D68327781C}"/>
              </a:ext>
            </a:extLst>
          </p:cNvPr>
          <p:cNvSpPr>
            <a:spLocks noGrp="1"/>
          </p:cNvSpPr>
          <p:nvPr>
            <p:ph type="title"/>
          </p:nvPr>
        </p:nvSpPr>
        <p:spPr/>
        <p:txBody>
          <a:bodyPr/>
          <a:lstStyle/>
          <a:p>
            <a:r>
              <a:rPr lang="en-US" dirty="0"/>
              <a:t>Kubernetes - Logo</a:t>
            </a:r>
          </a:p>
        </p:txBody>
      </p:sp>
      <p:pic>
        <p:nvPicPr>
          <p:cNvPr id="5" name="Content Placeholder 4">
            <a:extLst>
              <a:ext uri="{FF2B5EF4-FFF2-40B4-BE49-F238E27FC236}">
                <a16:creationId xmlns:a16="http://schemas.microsoft.com/office/drawing/2014/main" id="{4550D60C-E7BF-46EC-90B5-748DE505BC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7293" y="2971800"/>
            <a:ext cx="2910681" cy="2067719"/>
          </a:xfrm>
        </p:spPr>
      </p:pic>
    </p:spTree>
    <p:extLst>
      <p:ext uri="{BB962C8B-B14F-4D97-AF65-F5344CB8AC3E}">
        <p14:creationId xmlns:p14="http://schemas.microsoft.com/office/powerpoint/2010/main" val="485693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3287-D880-4766-B82F-DAB71C7B093D}"/>
              </a:ext>
            </a:extLst>
          </p:cNvPr>
          <p:cNvSpPr>
            <a:spLocks noGrp="1"/>
          </p:cNvSpPr>
          <p:nvPr>
            <p:ph type="title"/>
          </p:nvPr>
        </p:nvSpPr>
        <p:spPr/>
        <p:txBody>
          <a:bodyPr/>
          <a:lstStyle/>
          <a:p>
            <a:r>
              <a:rPr lang="en-US" dirty="0"/>
              <a:t>Inside Node - </a:t>
            </a:r>
            <a:r>
              <a:rPr lang="en-US" dirty="0" err="1"/>
              <a:t>Kubelet</a:t>
            </a:r>
            <a:endParaRPr lang="en-US" dirty="0"/>
          </a:p>
        </p:txBody>
      </p:sp>
      <p:pic>
        <p:nvPicPr>
          <p:cNvPr id="4" name="Content Placeholder 3">
            <a:extLst>
              <a:ext uri="{FF2B5EF4-FFF2-40B4-BE49-F238E27FC236}">
                <a16:creationId xmlns:a16="http://schemas.microsoft.com/office/drawing/2014/main" id="{D6C80769-DE41-48D1-8FC9-631605759743}"/>
              </a:ext>
            </a:extLst>
          </p:cNvPr>
          <p:cNvPicPr>
            <a:picLocks noGrp="1" noChangeAspect="1"/>
          </p:cNvPicPr>
          <p:nvPr>
            <p:ph idx="1"/>
          </p:nvPr>
        </p:nvPicPr>
        <p:blipFill>
          <a:blip r:embed="rId2"/>
          <a:stretch>
            <a:fillRect/>
          </a:stretch>
        </p:blipFill>
        <p:spPr>
          <a:xfrm>
            <a:off x="677334" y="2119491"/>
            <a:ext cx="8500169" cy="4014181"/>
          </a:xfrm>
          <a:prstGeom prst="rect">
            <a:avLst/>
          </a:prstGeom>
        </p:spPr>
      </p:pic>
    </p:spTree>
    <p:extLst>
      <p:ext uri="{BB962C8B-B14F-4D97-AF65-F5344CB8AC3E}">
        <p14:creationId xmlns:p14="http://schemas.microsoft.com/office/powerpoint/2010/main" val="4040089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C0C4-756F-4E6F-8053-C094CCB19406}"/>
              </a:ext>
            </a:extLst>
          </p:cNvPr>
          <p:cNvSpPr>
            <a:spLocks noGrp="1"/>
          </p:cNvSpPr>
          <p:nvPr>
            <p:ph type="title"/>
          </p:nvPr>
        </p:nvSpPr>
        <p:spPr/>
        <p:txBody>
          <a:bodyPr/>
          <a:lstStyle/>
          <a:p>
            <a:r>
              <a:rPr lang="en-US" dirty="0"/>
              <a:t>Inside Node – Container Engine</a:t>
            </a:r>
          </a:p>
        </p:txBody>
      </p:sp>
      <p:pic>
        <p:nvPicPr>
          <p:cNvPr id="4" name="Content Placeholder 3">
            <a:extLst>
              <a:ext uri="{FF2B5EF4-FFF2-40B4-BE49-F238E27FC236}">
                <a16:creationId xmlns:a16="http://schemas.microsoft.com/office/drawing/2014/main" id="{01724C97-F6F3-4E84-AFB5-427314B91E34}"/>
              </a:ext>
            </a:extLst>
          </p:cNvPr>
          <p:cNvPicPr>
            <a:picLocks noGrp="1" noChangeAspect="1"/>
          </p:cNvPicPr>
          <p:nvPr>
            <p:ph idx="1"/>
          </p:nvPr>
        </p:nvPicPr>
        <p:blipFill>
          <a:blip r:embed="rId2"/>
          <a:stretch>
            <a:fillRect/>
          </a:stretch>
        </p:blipFill>
        <p:spPr>
          <a:xfrm>
            <a:off x="1009142" y="2160588"/>
            <a:ext cx="7933754" cy="3881437"/>
          </a:xfrm>
          <a:prstGeom prst="rect">
            <a:avLst/>
          </a:prstGeom>
        </p:spPr>
      </p:pic>
    </p:spTree>
    <p:extLst>
      <p:ext uri="{BB962C8B-B14F-4D97-AF65-F5344CB8AC3E}">
        <p14:creationId xmlns:p14="http://schemas.microsoft.com/office/powerpoint/2010/main" val="346265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DFE94-859D-4F05-BCC7-C8817A7D5025}"/>
              </a:ext>
            </a:extLst>
          </p:cNvPr>
          <p:cNvSpPr>
            <a:spLocks noGrp="1"/>
          </p:cNvSpPr>
          <p:nvPr>
            <p:ph type="title"/>
          </p:nvPr>
        </p:nvSpPr>
        <p:spPr/>
        <p:txBody>
          <a:bodyPr/>
          <a:lstStyle/>
          <a:p>
            <a:r>
              <a:rPr lang="en-US" dirty="0"/>
              <a:t>Inside Node – </a:t>
            </a:r>
            <a:r>
              <a:rPr lang="en-US" dirty="0" err="1"/>
              <a:t>kube</a:t>
            </a:r>
            <a:r>
              <a:rPr lang="en-US" dirty="0"/>
              <a:t>-proxy</a:t>
            </a:r>
          </a:p>
        </p:txBody>
      </p:sp>
      <p:pic>
        <p:nvPicPr>
          <p:cNvPr id="4" name="Content Placeholder 3">
            <a:extLst>
              <a:ext uri="{FF2B5EF4-FFF2-40B4-BE49-F238E27FC236}">
                <a16:creationId xmlns:a16="http://schemas.microsoft.com/office/drawing/2014/main" id="{98FBFA74-143F-413D-AB03-3FB72DC5BD24}"/>
              </a:ext>
            </a:extLst>
          </p:cNvPr>
          <p:cNvPicPr>
            <a:picLocks noGrp="1" noChangeAspect="1"/>
          </p:cNvPicPr>
          <p:nvPr>
            <p:ph idx="1"/>
          </p:nvPr>
        </p:nvPicPr>
        <p:blipFill>
          <a:blip r:embed="rId2"/>
          <a:stretch>
            <a:fillRect/>
          </a:stretch>
        </p:blipFill>
        <p:spPr>
          <a:xfrm>
            <a:off x="677334" y="2132013"/>
            <a:ext cx="8364699" cy="4011612"/>
          </a:xfrm>
          <a:prstGeom prst="rect">
            <a:avLst/>
          </a:prstGeom>
        </p:spPr>
      </p:pic>
    </p:spTree>
    <p:extLst>
      <p:ext uri="{BB962C8B-B14F-4D97-AF65-F5344CB8AC3E}">
        <p14:creationId xmlns:p14="http://schemas.microsoft.com/office/powerpoint/2010/main" val="244126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DAEC-3AE6-4E73-9B6A-8599CFD6B11D}"/>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AD52453D-CA91-4FFB-9BE7-A5A3374CA94B}"/>
              </a:ext>
            </a:extLst>
          </p:cNvPr>
          <p:cNvSpPr>
            <a:spLocks noGrp="1"/>
          </p:cNvSpPr>
          <p:nvPr>
            <p:ph idx="1"/>
          </p:nvPr>
        </p:nvSpPr>
        <p:spPr/>
        <p:txBody>
          <a:bodyPr/>
          <a:lstStyle/>
          <a:p>
            <a:r>
              <a:rPr lang="en-US" dirty="0"/>
              <a:t>Recap</a:t>
            </a:r>
          </a:p>
        </p:txBody>
      </p:sp>
    </p:spTree>
    <p:extLst>
      <p:ext uri="{BB962C8B-B14F-4D97-AF65-F5344CB8AC3E}">
        <p14:creationId xmlns:p14="http://schemas.microsoft.com/office/powerpoint/2010/main" val="359125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B202-F0D1-4BAA-8BAB-7C938C9EFD06}"/>
              </a:ext>
            </a:extLst>
          </p:cNvPr>
          <p:cNvSpPr>
            <a:spLocks noGrp="1"/>
          </p:cNvSpPr>
          <p:nvPr>
            <p:ph type="title"/>
          </p:nvPr>
        </p:nvSpPr>
        <p:spPr/>
        <p:txBody>
          <a:bodyPr/>
          <a:lstStyle/>
          <a:p>
            <a:r>
              <a:rPr lang="en-US" b="1" dirty="0">
                <a:solidFill>
                  <a:schemeClr val="accent5"/>
                </a:solidFill>
              </a:rPr>
              <a:t>Declarative Model and Desired State</a:t>
            </a:r>
          </a:p>
        </p:txBody>
      </p:sp>
      <p:pic>
        <p:nvPicPr>
          <p:cNvPr id="4" name="Content Placeholder 3">
            <a:extLst>
              <a:ext uri="{FF2B5EF4-FFF2-40B4-BE49-F238E27FC236}">
                <a16:creationId xmlns:a16="http://schemas.microsoft.com/office/drawing/2014/main" id="{E659BFB5-8DC2-4834-AE2D-248A3F59D26D}"/>
              </a:ext>
            </a:extLst>
          </p:cNvPr>
          <p:cNvPicPr>
            <a:picLocks noGrp="1" noChangeAspect="1"/>
          </p:cNvPicPr>
          <p:nvPr>
            <p:ph idx="1"/>
          </p:nvPr>
        </p:nvPicPr>
        <p:blipFill>
          <a:blip r:embed="rId2"/>
          <a:stretch>
            <a:fillRect/>
          </a:stretch>
        </p:blipFill>
        <p:spPr>
          <a:xfrm>
            <a:off x="2391159" y="2160588"/>
            <a:ext cx="5169720" cy="3881437"/>
          </a:xfrm>
          <a:prstGeom prst="rect">
            <a:avLst/>
          </a:prstGeom>
        </p:spPr>
      </p:pic>
    </p:spTree>
    <p:extLst>
      <p:ext uri="{BB962C8B-B14F-4D97-AF65-F5344CB8AC3E}">
        <p14:creationId xmlns:p14="http://schemas.microsoft.com/office/powerpoint/2010/main" val="3828901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AE3D-D123-4EBF-BDF7-8D248978301A}"/>
              </a:ext>
            </a:extLst>
          </p:cNvPr>
          <p:cNvSpPr>
            <a:spLocks noGrp="1"/>
          </p:cNvSpPr>
          <p:nvPr>
            <p:ph type="title"/>
          </p:nvPr>
        </p:nvSpPr>
        <p:spPr/>
        <p:txBody>
          <a:bodyPr/>
          <a:lstStyle/>
          <a:p>
            <a:r>
              <a:rPr lang="en-US" b="1" dirty="0">
                <a:solidFill>
                  <a:schemeClr val="accent5"/>
                </a:solidFill>
              </a:rPr>
              <a:t>Declarative Model and Desired State</a:t>
            </a:r>
            <a:br>
              <a:rPr lang="en-US" b="1" dirty="0">
                <a:solidFill>
                  <a:schemeClr val="accent5"/>
                </a:solidFill>
              </a:rPr>
            </a:br>
            <a:r>
              <a:rPr lang="en-US" b="1" dirty="0">
                <a:solidFill>
                  <a:schemeClr val="accent2"/>
                </a:solidFill>
              </a:rPr>
              <a:t>All is Well</a:t>
            </a:r>
            <a:endParaRPr lang="en-US" dirty="0">
              <a:solidFill>
                <a:schemeClr val="accent2"/>
              </a:solidFill>
            </a:endParaRPr>
          </a:p>
        </p:txBody>
      </p:sp>
      <p:pic>
        <p:nvPicPr>
          <p:cNvPr id="4" name="Content Placeholder 3">
            <a:extLst>
              <a:ext uri="{FF2B5EF4-FFF2-40B4-BE49-F238E27FC236}">
                <a16:creationId xmlns:a16="http://schemas.microsoft.com/office/drawing/2014/main" id="{CAA75877-732B-4B6B-BC10-27759A235A5C}"/>
              </a:ext>
            </a:extLst>
          </p:cNvPr>
          <p:cNvPicPr>
            <a:picLocks noGrp="1" noChangeAspect="1"/>
          </p:cNvPicPr>
          <p:nvPr>
            <p:ph idx="1"/>
          </p:nvPr>
        </p:nvPicPr>
        <p:blipFill>
          <a:blip r:embed="rId2"/>
          <a:stretch>
            <a:fillRect/>
          </a:stretch>
        </p:blipFill>
        <p:spPr>
          <a:xfrm>
            <a:off x="677334" y="2274888"/>
            <a:ext cx="8514291" cy="3973512"/>
          </a:xfrm>
          <a:prstGeom prst="rect">
            <a:avLst/>
          </a:prstGeom>
        </p:spPr>
      </p:pic>
    </p:spTree>
    <p:extLst>
      <p:ext uri="{BB962C8B-B14F-4D97-AF65-F5344CB8AC3E}">
        <p14:creationId xmlns:p14="http://schemas.microsoft.com/office/powerpoint/2010/main" val="4114088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0113-FD08-463C-8C68-E6D6269877DF}"/>
              </a:ext>
            </a:extLst>
          </p:cNvPr>
          <p:cNvSpPr>
            <a:spLocks noGrp="1"/>
          </p:cNvSpPr>
          <p:nvPr>
            <p:ph type="title"/>
          </p:nvPr>
        </p:nvSpPr>
        <p:spPr/>
        <p:txBody>
          <a:bodyPr/>
          <a:lstStyle/>
          <a:p>
            <a:r>
              <a:rPr lang="en-US" b="1" dirty="0">
                <a:solidFill>
                  <a:schemeClr val="accent5"/>
                </a:solidFill>
              </a:rPr>
              <a:t>Declarative Model and Desired State</a:t>
            </a:r>
            <a:br>
              <a:rPr lang="en-US" b="1" dirty="0">
                <a:solidFill>
                  <a:schemeClr val="accent5"/>
                </a:solidFill>
              </a:rPr>
            </a:br>
            <a:r>
              <a:rPr lang="en-US" b="1" dirty="0">
                <a:solidFill>
                  <a:schemeClr val="accent2"/>
                </a:solidFill>
              </a:rPr>
              <a:t>All is </a:t>
            </a:r>
            <a:r>
              <a:rPr lang="en-US" b="1" dirty="0">
                <a:solidFill>
                  <a:schemeClr val="accent5"/>
                </a:solidFill>
              </a:rPr>
              <a:t>NOT</a:t>
            </a:r>
            <a:r>
              <a:rPr lang="en-US" b="1" dirty="0">
                <a:solidFill>
                  <a:schemeClr val="accent2"/>
                </a:solidFill>
              </a:rPr>
              <a:t> Well</a:t>
            </a:r>
            <a:endParaRPr lang="en-US" dirty="0"/>
          </a:p>
        </p:txBody>
      </p:sp>
      <p:pic>
        <p:nvPicPr>
          <p:cNvPr id="4" name="Content Placeholder 3">
            <a:extLst>
              <a:ext uri="{FF2B5EF4-FFF2-40B4-BE49-F238E27FC236}">
                <a16:creationId xmlns:a16="http://schemas.microsoft.com/office/drawing/2014/main" id="{1F2EFA16-9324-4378-8C45-0C999E333ED2}"/>
              </a:ext>
            </a:extLst>
          </p:cNvPr>
          <p:cNvPicPr>
            <a:picLocks noGrp="1" noChangeAspect="1"/>
          </p:cNvPicPr>
          <p:nvPr>
            <p:ph idx="1"/>
          </p:nvPr>
        </p:nvPicPr>
        <p:blipFill>
          <a:blip r:embed="rId2"/>
          <a:stretch>
            <a:fillRect/>
          </a:stretch>
        </p:blipFill>
        <p:spPr>
          <a:xfrm>
            <a:off x="1376474" y="2160588"/>
            <a:ext cx="7199089" cy="3881437"/>
          </a:xfrm>
          <a:prstGeom prst="rect">
            <a:avLst/>
          </a:prstGeom>
        </p:spPr>
      </p:pic>
    </p:spTree>
    <p:extLst>
      <p:ext uri="{BB962C8B-B14F-4D97-AF65-F5344CB8AC3E}">
        <p14:creationId xmlns:p14="http://schemas.microsoft.com/office/powerpoint/2010/main" val="141372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48A7-484B-46C8-9FE4-CA8C076C530D}"/>
              </a:ext>
            </a:extLst>
          </p:cNvPr>
          <p:cNvSpPr>
            <a:spLocks noGrp="1"/>
          </p:cNvSpPr>
          <p:nvPr>
            <p:ph type="title"/>
          </p:nvPr>
        </p:nvSpPr>
        <p:spPr/>
        <p:txBody>
          <a:bodyPr/>
          <a:lstStyle/>
          <a:p>
            <a:r>
              <a:rPr lang="en-US" b="1" dirty="0">
                <a:solidFill>
                  <a:schemeClr val="accent5"/>
                </a:solidFill>
              </a:rPr>
              <a:t>Declarative Model and Desired State</a:t>
            </a:r>
            <a:br>
              <a:rPr lang="en-US" b="1" dirty="0">
                <a:solidFill>
                  <a:schemeClr val="accent5"/>
                </a:solidFill>
              </a:rPr>
            </a:br>
            <a:r>
              <a:rPr lang="en-US" b="1" dirty="0">
                <a:solidFill>
                  <a:schemeClr val="accent2"/>
                </a:solidFill>
              </a:rPr>
              <a:t>All is Well </a:t>
            </a:r>
            <a:r>
              <a:rPr lang="en-US" b="1" i="1" dirty="0">
                <a:solidFill>
                  <a:schemeClr val="accent2"/>
                </a:solidFill>
              </a:rPr>
              <a:t>again</a:t>
            </a:r>
            <a:endParaRPr lang="en-US" i="1" dirty="0"/>
          </a:p>
        </p:txBody>
      </p:sp>
      <p:pic>
        <p:nvPicPr>
          <p:cNvPr id="4" name="Content Placeholder 3">
            <a:extLst>
              <a:ext uri="{FF2B5EF4-FFF2-40B4-BE49-F238E27FC236}">
                <a16:creationId xmlns:a16="http://schemas.microsoft.com/office/drawing/2014/main" id="{B1D15175-265D-4762-BF5E-76C93630B437}"/>
              </a:ext>
            </a:extLst>
          </p:cNvPr>
          <p:cNvPicPr>
            <a:picLocks noGrp="1" noChangeAspect="1"/>
          </p:cNvPicPr>
          <p:nvPr>
            <p:ph idx="1"/>
          </p:nvPr>
        </p:nvPicPr>
        <p:blipFill>
          <a:blip r:embed="rId2"/>
          <a:stretch>
            <a:fillRect/>
          </a:stretch>
        </p:blipFill>
        <p:spPr>
          <a:xfrm>
            <a:off x="1367200" y="2160588"/>
            <a:ext cx="7217637" cy="3881437"/>
          </a:xfrm>
          <a:prstGeom prst="rect">
            <a:avLst/>
          </a:prstGeom>
        </p:spPr>
      </p:pic>
    </p:spTree>
    <p:extLst>
      <p:ext uri="{BB962C8B-B14F-4D97-AF65-F5344CB8AC3E}">
        <p14:creationId xmlns:p14="http://schemas.microsoft.com/office/powerpoint/2010/main" val="65227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9411-D335-49B9-8E28-B02C177C7CF4}"/>
              </a:ext>
            </a:extLst>
          </p:cNvPr>
          <p:cNvSpPr>
            <a:spLocks noGrp="1"/>
          </p:cNvSpPr>
          <p:nvPr>
            <p:ph type="title"/>
          </p:nvPr>
        </p:nvSpPr>
        <p:spPr/>
        <p:txBody>
          <a:bodyPr/>
          <a:lstStyle/>
          <a:p>
            <a:r>
              <a:rPr lang="en-US" dirty="0"/>
              <a:t>Pods</a:t>
            </a:r>
          </a:p>
        </p:txBody>
      </p:sp>
      <p:pic>
        <p:nvPicPr>
          <p:cNvPr id="4" name="Content Placeholder 3">
            <a:extLst>
              <a:ext uri="{FF2B5EF4-FFF2-40B4-BE49-F238E27FC236}">
                <a16:creationId xmlns:a16="http://schemas.microsoft.com/office/drawing/2014/main" id="{B91FF198-FF66-4E5B-AC0D-9FDD9849A375}"/>
              </a:ext>
            </a:extLst>
          </p:cNvPr>
          <p:cNvPicPr>
            <a:picLocks noGrp="1" noChangeAspect="1"/>
          </p:cNvPicPr>
          <p:nvPr>
            <p:ph idx="1"/>
          </p:nvPr>
        </p:nvPicPr>
        <p:blipFill>
          <a:blip r:embed="rId2"/>
          <a:stretch>
            <a:fillRect/>
          </a:stretch>
        </p:blipFill>
        <p:spPr>
          <a:xfrm>
            <a:off x="677863" y="2332280"/>
            <a:ext cx="8596312" cy="3538053"/>
          </a:xfrm>
          <a:prstGeom prst="rect">
            <a:avLst/>
          </a:prstGeom>
        </p:spPr>
      </p:pic>
    </p:spTree>
    <p:extLst>
      <p:ext uri="{BB962C8B-B14F-4D97-AF65-F5344CB8AC3E}">
        <p14:creationId xmlns:p14="http://schemas.microsoft.com/office/powerpoint/2010/main" val="163233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0441-C2D3-4EBC-86B2-BE860972526F}"/>
              </a:ext>
            </a:extLst>
          </p:cNvPr>
          <p:cNvSpPr>
            <a:spLocks noGrp="1"/>
          </p:cNvSpPr>
          <p:nvPr>
            <p:ph type="title"/>
          </p:nvPr>
        </p:nvSpPr>
        <p:spPr/>
        <p:txBody>
          <a:bodyPr/>
          <a:lstStyle/>
          <a:p>
            <a:r>
              <a:rPr lang="en-US" dirty="0"/>
              <a:t>Pods</a:t>
            </a:r>
          </a:p>
        </p:txBody>
      </p:sp>
      <p:pic>
        <p:nvPicPr>
          <p:cNvPr id="4" name="Content Placeholder 3">
            <a:extLst>
              <a:ext uri="{FF2B5EF4-FFF2-40B4-BE49-F238E27FC236}">
                <a16:creationId xmlns:a16="http://schemas.microsoft.com/office/drawing/2014/main" id="{45876B3C-7B8D-4294-A657-C22668724E9E}"/>
              </a:ext>
            </a:extLst>
          </p:cNvPr>
          <p:cNvPicPr>
            <a:picLocks noGrp="1" noChangeAspect="1"/>
          </p:cNvPicPr>
          <p:nvPr>
            <p:ph idx="1"/>
          </p:nvPr>
        </p:nvPicPr>
        <p:blipFill>
          <a:blip r:embed="rId2"/>
          <a:stretch>
            <a:fillRect/>
          </a:stretch>
        </p:blipFill>
        <p:spPr>
          <a:xfrm>
            <a:off x="899038" y="2272854"/>
            <a:ext cx="7644887" cy="3881437"/>
          </a:xfrm>
          <a:prstGeom prst="rect">
            <a:avLst/>
          </a:prstGeom>
        </p:spPr>
      </p:pic>
    </p:spTree>
    <p:extLst>
      <p:ext uri="{BB962C8B-B14F-4D97-AF65-F5344CB8AC3E}">
        <p14:creationId xmlns:p14="http://schemas.microsoft.com/office/powerpoint/2010/main" val="38913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F771-952A-45E9-9892-11BF9E4EA6A5}"/>
              </a:ext>
            </a:extLst>
          </p:cNvPr>
          <p:cNvSpPr>
            <a:spLocks noGrp="1"/>
          </p:cNvSpPr>
          <p:nvPr>
            <p:ph type="title"/>
          </p:nvPr>
        </p:nvSpPr>
        <p:spPr/>
        <p:txBody>
          <a:bodyPr/>
          <a:lstStyle/>
          <a:p>
            <a:r>
              <a:rPr lang="en-US" dirty="0"/>
              <a:t>Kubernetes - History</a:t>
            </a:r>
          </a:p>
        </p:txBody>
      </p:sp>
      <p:sp>
        <p:nvSpPr>
          <p:cNvPr id="3" name="Content Placeholder 2">
            <a:extLst>
              <a:ext uri="{FF2B5EF4-FFF2-40B4-BE49-F238E27FC236}">
                <a16:creationId xmlns:a16="http://schemas.microsoft.com/office/drawing/2014/main" id="{1E35AF45-E28E-4B5D-A8B5-91F759016C02}"/>
              </a:ext>
            </a:extLst>
          </p:cNvPr>
          <p:cNvSpPr>
            <a:spLocks noGrp="1"/>
          </p:cNvSpPr>
          <p:nvPr>
            <p:ph idx="1"/>
          </p:nvPr>
        </p:nvSpPr>
        <p:spPr/>
        <p:txBody>
          <a:bodyPr>
            <a:normAutofit/>
          </a:bodyPr>
          <a:lstStyle/>
          <a:p>
            <a:r>
              <a:rPr lang="en-US" dirty="0"/>
              <a:t>Once upon a time…..in Google….Borg, Omega…k8s</a:t>
            </a:r>
          </a:p>
          <a:p>
            <a:r>
              <a:rPr lang="en-US" dirty="0"/>
              <a:t>Open Source from Google</a:t>
            </a:r>
          </a:p>
          <a:p>
            <a:r>
              <a:rPr lang="en-US" dirty="0"/>
              <a:t>Supported by CNCF (Cloud Native Computing Foundation)</a:t>
            </a:r>
          </a:p>
          <a:p>
            <a:r>
              <a:rPr lang="en-US" dirty="0"/>
              <a:t>Written in Go/Golang Language. Code on GitHub.</a:t>
            </a:r>
          </a:p>
          <a:p>
            <a:r>
              <a:rPr lang="en-US" dirty="0"/>
              <a:t>Kubernetes Meaning</a:t>
            </a:r>
          </a:p>
          <a:p>
            <a:pPr lvl="1"/>
            <a:r>
              <a:rPr lang="en-US" dirty="0"/>
              <a:t>Greek Word</a:t>
            </a:r>
          </a:p>
          <a:p>
            <a:pPr lvl="1"/>
            <a:r>
              <a:rPr lang="en-US" dirty="0"/>
              <a:t>(“</a:t>
            </a:r>
            <a:r>
              <a:rPr lang="en-US" dirty="0" err="1"/>
              <a:t>koo</a:t>
            </a:r>
            <a:r>
              <a:rPr lang="en-US" dirty="0"/>
              <a:t>-burr-NET-</a:t>
            </a:r>
            <a:r>
              <a:rPr lang="en-US" dirty="0" err="1"/>
              <a:t>eez</a:t>
            </a:r>
            <a:r>
              <a:rPr lang="en-US" dirty="0"/>
              <a:t>”) is the no-doubt-mangled conventional pronunciation of a </a:t>
            </a:r>
            <a:r>
              <a:rPr lang="en-US" b="1" dirty="0"/>
              <a:t>Greek word</a:t>
            </a:r>
            <a:r>
              <a:rPr lang="en-US" dirty="0"/>
              <a:t>, </a:t>
            </a:r>
            <a:r>
              <a:rPr lang="en-US" dirty="0" err="1"/>
              <a:t>κυ</a:t>
            </a:r>
            <a:r>
              <a:rPr lang="en-US" dirty="0"/>
              <a:t>βερνήτης, </a:t>
            </a:r>
            <a:r>
              <a:rPr lang="en-US" b="1" dirty="0"/>
              <a:t>meaning</a:t>
            </a:r>
            <a:r>
              <a:rPr lang="en-US" dirty="0"/>
              <a:t> “helmsman” or “pilot.” </a:t>
            </a:r>
          </a:p>
          <a:p>
            <a:pPr lvl="1"/>
            <a:r>
              <a:rPr lang="en-US" dirty="0"/>
              <a:t>k8s (</a:t>
            </a:r>
            <a:r>
              <a:rPr lang="en-US" dirty="0" err="1"/>
              <a:t>k</a:t>
            </a:r>
            <a:r>
              <a:rPr lang="en-US" b="1" dirty="0" err="1">
                <a:solidFill>
                  <a:srgbClr val="0000FF"/>
                </a:solidFill>
              </a:rPr>
              <a:t>ubernete</a:t>
            </a:r>
            <a:r>
              <a:rPr lang="en-US" dirty="0" err="1"/>
              <a:t>s</a:t>
            </a:r>
            <a:r>
              <a:rPr lang="en-US" dirty="0"/>
              <a:t>)</a:t>
            </a:r>
          </a:p>
          <a:p>
            <a:pPr marL="457200" lvl="1" indent="0">
              <a:buNone/>
            </a:pPr>
            <a:endParaRPr lang="en-US" dirty="0"/>
          </a:p>
        </p:txBody>
      </p:sp>
    </p:spTree>
    <p:extLst>
      <p:ext uri="{BB962C8B-B14F-4D97-AF65-F5344CB8AC3E}">
        <p14:creationId xmlns:p14="http://schemas.microsoft.com/office/powerpoint/2010/main" val="3248313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BC27-7033-4FDE-B080-76750875C576}"/>
              </a:ext>
            </a:extLst>
          </p:cNvPr>
          <p:cNvSpPr>
            <a:spLocks noGrp="1"/>
          </p:cNvSpPr>
          <p:nvPr>
            <p:ph type="title"/>
          </p:nvPr>
        </p:nvSpPr>
        <p:spPr/>
        <p:txBody>
          <a:bodyPr/>
          <a:lstStyle/>
          <a:p>
            <a:r>
              <a:rPr lang="en-US" dirty="0"/>
              <a:t>Pods</a:t>
            </a:r>
          </a:p>
        </p:txBody>
      </p:sp>
      <p:pic>
        <p:nvPicPr>
          <p:cNvPr id="4" name="Content Placeholder 3">
            <a:extLst>
              <a:ext uri="{FF2B5EF4-FFF2-40B4-BE49-F238E27FC236}">
                <a16:creationId xmlns:a16="http://schemas.microsoft.com/office/drawing/2014/main" id="{FB4F4F92-8469-4E5B-BBEE-DBAA4B95CFE2}"/>
              </a:ext>
            </a:extLst>
          </p:cNvPr>
          <p:cNvPicPr>
            <a:picLocks noGrp="1" noChangeAspect="1"/>
          </p:cNvPicPr>
          <p:nvPr>
            <p:ph idx="1"/>
          </p:nvPr>
        </p:nvPicPr>
        <p:blipFill>
          <a:blip r:embed="rId2"/>
          <a:stretch>
            <a:fillRect/>
          </a:stretch>
        </p:blipFill>
        <p:spPr>
          <a:xfrm>
            <a:off x="1386106" y="2160588"/>
            <a:ext cx="7179825" cy="3881437"/>
          </a:xfrm>
          <a:prstGeom prst="rect">
            <a:avLst/>
          </a:prstGeom>
        </p:spPr>
      </p:pic>
    </p:spTree>
    <p:extLst>
      <p:ext uri="{BB962C8B-B14F-4D97-AF65-F5344CB8AC3E}">
        <p14:creationId xmlns:p14="http://schemas.microsoft.com/office/powerpoint/2010/main" val="1949455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9C68-AA15-47E9-9BCA-99BA1460009F}"/>
              </a:ext>
            </a:extLst>
          </p:cNvPr>
          <p:cNvSpPr>
            <a:spLocks noGrp="1"/>
          </p:cNvSpPr>
          <p:nvPr>
            <p:ph type="title"/>
          </p:nvPr>
        </p:nvSpPr>
        <p:spPr/>
        <p:txBody>
          <a:bodyPr/>
          <a:lstStyle/>
          <a:p>
            <a:r>
              <a:rPr lang="en-US" dirty="0"/>
              <a:t>Pod</a:t>
            </a:r>
          </a:p>
        </p:txBody>
      </p:sp>
      <p:pic>
        <p:nvPicPr>
          <p:cNvPr id="4" name="Content Placeholder 3">
            <a:extLst>
              <a:ext uri="{FF2B5EF4-FFF2-40B4-BE49-F238E27FC236}">
                <a16:creationId xmlns:a16="http://schemas.microsoft.com/office/drawing/2014/main" id="{40283E94-30D7-46FE-AE18-B9B2A18FB8F5}"/>
              </a:ext>
            </a:extLst>
          </p:cNvPr>
          <p:cNvPicPr>
            <a:picLocks noGrp="1" noChangeAspect="1"/>
          </p:cNvPicPr>
          <p:nvPr>
            <p:ph idx="1"/>
          </p:nvPr>
        </p:nvPicPr>
        <p:blipFill>
          <a:blip r:embed="rId2"/>
          <a:stretch>
            <a:fillRect/>
          </a:stretch>
        </p:blipFill>
        <p:spPr>
          <a:xfrm>
            <a:off x="677863" y="2472325"/>
            <a:ext cx="8596312" cy="3257962"/>
          </a:xfrm>
          <a:prstGeom prst="rect">
            <a:avLst/>
          </a:prstGeom>
        </p:spPr>
      </p:pic>
    </p:spTree>
    <p:extLst>
      <p:ext uri="{BB962C8B-B14F-4D97-AF65-F5344CB8AC3E}">
        <p14:creationId xmlns:p14="http://schemas.microsoft.com/office/powerpoint/2010/main" val="3627886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74B7-4059-4C4D-8582-C1AF50909C29}"/>
              </a:ext>
            </a:extLst>
          </p:cNvPr>
          <p:cNvSpPr>
            <a:spLocks noGrp="1"/>
          </p:cNvSpPr>
          <p:nvPr>
            <p:ph type="title"/>
          </p:nvPr>
        </p:nvSpPr>
        <p:spPr/>
        <p:txBody>
          <a:bodyPr/>
          <a:lstStyle/>
          <a:p>
            <a:r>
              <a:rPr lang="en-US" dirty="0"/>
              <a:t>Pods - Tight Coupling</a:t>
            </a:r>
          </a:p>
        </p:txBody>
      </p:sp>
      <p:pic>
        <p:nvPicPr>
          <p:cNvPr id="4" name="Content Placeholder 3">
            <a:extLst>
              <a:ext uri="{FF2B5EF4-FFF2-40B4-BE49-F238E27FC236}">
                <a16:creationId xmlns:a16="http://schemas.microsoft.com/office/drawing/2014/main" id="{B4B9643B-127C-4824-A0D8-9A423B3BC780}"/>
              </a:ext>
            </a:extLst>
          </p:cNvPr>
          <p:cNvPicPr>
            <a:picLocks noGrp="1" noChangeAspect="1"/>
          </p:cNvPicPr>
          <p:nvPr>
            <p:ph idx="1"/>
          </p:nvPr>
        </p:nvPicPr>
        <p:blipFill>
          <a:blip r:embed="rId2"/>
          <a:stretch>
            <a:fillRect/>
          </a:stretch>
        </p:blipFill>
        <p:spPr>
          <a:xfrm>
            <a:off x="2040209" y="2160588"/>
            <a:ext cx="5871619" cy="3881437"/>
          </a:xfrm>
          <a:prstGeom prst="rect">
            <a:avLst/>
          </a:prstGeom>
        </p:spPr>
      </p:pic>
      <p:pic>
        <p:nvPicPr>
          <p:cNvPr id="5" name="Picture 4">
            <a:extLst>
              <a:ext uri="{FF2B5EF4-FFF2-40B4-BE49-F238E27FC236}">
                <a16:creationId xmlns:a16="http://schemas.microsoft.com/office/drawing/2014/main" id="{CD708B7F-6549-49C9-9BD2-D139EEB985F1}"/>
              </a:ext>
            </a:extLst>
          </p:cNvPr>
          <p:cNvPicPr>
            <a:picLocks noChangeAspect="1"/>
          </p:cNvPicPr>
          <p:nvPr/>
        </p:nvPicPr>
        <p:blipFill>
          <a:blip r:embed="rId2"/>
          <a:stretch>
            <a:fillRect/>
          </a:stretch>
        </p:blipFill>
        <p:spPr>
          <a:xfrm>
            <a:off x="677334" y="1623317"/>
            <a:ext cx="7853363" cy="5105560"/>
          </a:xfrm>
          <a:prstGeom prst="rect">
            <a:avLst/>
          </a:prstGeom>
        </p:spPr>
      </p:pic>
    </p:spTree>
    <p:extLst>
      <p:ext uri="{BB962C8B-B14F-4D97-AF65-F5344CB8AC3E}">
        <p14:creationId xmlns:p14="http://schemas.microsoft.com/office/powerpoint/2010/main" val="1768600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8CC1-3047-4812-8A29-9B9858D6A6AA}"/>
              </a:ext>
            </a:extLst>
          </p:cNvPr>
          <p:cNvSpPr>
            <a:spLocks noGrp="1"/>
          </p:cNvSpPr>
          <p:nvPr>
            <p:ph type="title"/>
          </p:nvPr>
        </p:nvSpPr>
        <p:spPr/>
        <p:txBody>
          <a:bodyPr/>
          <a:lstStyle/>
          <a:p>
            <a:r>
              <a:rPr lang="en-US" dirty="0"/>
              <a:t>Pods – Loose Coupling</a:t>
            </a:r>
          </a:p>
        </p:txBody>
      </p:sp>
      <p:pic>
        <p:nvPicPr>
          <p:cNvPr id="4" name="Content Placeholder 3">
            <a:extLst>
              <a:ext uri="{FF2B5EF4-FFF2-40B4-BE49-F238E27FC236}">
                <a16:creationId xmlns:a16="http://schemas.microsoft.com/office/drawing/2014/main" id="{798F652B-4E30-4E8F-8459-AF7724B1C440}"/>
              </a:ext>
            </a:extLst>
          </p:cNvPr>
          <p:cNvPicPr>
            <a:picLocks noGrp="1" noChangeAspect="1"/>
          </p:cNvPicPr>
          <p:nvPr>
            <p:ph idx="1"/>
          </p:nvPr>
        </p:nvPicPr>
        <p:blipFill>
          <a:blip r:embed="rId2"/>
          <a:stretch>
            <a:fillRect/>
          </a:stretch>
        </p:blipFill>
        <p:spPr>
          <a:xfrm>
            <a:off x="851603" y="2160588"/>
            <a:ext cx="8248832" cy="3881437"/>
          </a:xfrm>
          <a:prstGeom prst="rect">
            <a:avLst/>
          </a:prstGeom>
        </p:spPr>
      </p:pic>
    </p:spTree>
    <p:extLst>
      <p:ext uri="{BB962C8B-B14F-4D97-AF65-F5344CB8AC3E}">
        <p14:creationId xmlns:p14="http://schemas.microsoft.com/office/powerpoint/2010/main" val="256388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1104-3FDA-46F0-A5A6-37C02274F47C}"/>
              </a:ext>
            </a:extLst>
          </p:cNvPr>
          <p:cNvSpPr>
            <a:spLocks noGrp="1"/>
          </p:cNvSpPr>
          <p:nvPr>
            <p:ph type="title"/>
          </p:nvPr>
        </p:nvSpPr>
        <p:spPr/>
        <p:txBody>
          <a:bodyPr/>
          <a:lstStyle/>
          <a:p>
            <a:r>
              <a:rPr lang="en-US" dirty="0"/>
              <a:t>Pods – Basic unit of Scaling</a:t>
            </a:r>
          </a:p>
        </p:txBody>
      </p:sp>
      <p:pic>
        <p:nvPicPr>
          <p:cNvPr id="4" name="Content Placeholder 3">
            <a:extLst>
              <a:ext uri="{FF2B5EF4-FFF2-40B4-BE49-F238E27FC236}">
                <a16:creationId xmlns:a16="http://schemas.microsoft.com/office/drawing/2014/main" id="{4CF08C5E-E05C-4D07-BADE-EC531D5D2A25}"/>
              </a:ext>
            </a:extLst>
          </p:cNvPr>
          <p:cNvPicPr>
            <a:picLocks noGrp="1" noChangeAspect="1"/>
          </p:cNvPicPr>
          <p:nvPr>
            <p:ph idx="1"/>
          </p:nvPr>
        </p:nvPicPr>
        <p:blipFill>
          <a:blip r:embed="rId2"/>
          <a:stretch>
            <a:fillRect/>
          </a:stretch>
        </p:blipFill>
        <p:spPr>
          <a:xfrm>
            <a:off x="813901" y="2160588"/>
            <a:ext cx="8063399" cy="4087812"/>
          </a:xfrm>
          <a:prstGeom prst="rect">
            <a:avLst/>
          </a:prstGeom>
        </p:spPr>
      </p:pic>
    </p:spTree>
    <p:extLst>
      <p:ext uri="{BB962C8B-B14F-4D97-AF65-F5344CB8AC3E}">
        <p14:creationId xmlns:p14="http://schemas.microsoft.com/office/powerpoint/2010/main" val="1168146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9EF-7610-4C48-8C79-3CC466EE8E50}"/>
              </a:ext>
            </a:extLst>
          </p:cNvPr>
          <p:cNvSpPr>
            <a:spLocks noGrp="1"/>
          </p:cNvSpPr>
          <p:nvPr>
            <p:ph type="title"/>
          </p:nvPr>
        </p:nvSpPr>
        <p:spPr/>
        <p:txBody>
          <a:bodyPr/>
          <a:lstStyle/>
          <a:p>
            <a:r>
              <a:rPr lang="en-US" dirty="0"/>
              <a:t>Pods are Atomic </a:t>
            </a:r>
          </a:p>
        </p:txBody>
      </p:sp>
      <p:sp>
        <p:nvSpPr>
          <p:cNvPr id="3" name="Content Placeholder 2">
            <a:extLst>
              <a:ext uri="{FF2B5EF4-FFF2-40B4-BE49-F238E27FC236}">
                <a16:creationId xmlns:a16="http://schemas.microsoft.com/office/drawing/2014/main" id="{C4819C63-6E85-41DD-95CA-8B411B7AD1E8}"/>
              </a:ext>
            </a:extLst>
          </p:cNvPr>
          <p:cNvSpPr>
            <a:spLocks noGrp="1"/>
          </p:cNvSpPr>
          <p:nvPr>
            <p:ph idx="1"/>
          </p:nvPr>
        </p:nvSpPr>
        <p:spPr/>
        <p:txBody>
          <a:bodyPr/>
          <a:lstStyle/>
          <a:p>
            <a:r>
              <a:rPr lang="en-US" dirty="0"/>
              <a:t>Multi- Container Pods</a:t>
            </a:r>
          </a:p>
          <a:p>
            <a:pPr lvl="1"/>
            <a:r>
              <a:rPr lang="en-US" dirty="0"/>
              <a:t>Web Server (Main Container)</a:t>
            </a:r>
          </a:p>
          <a:p>
            <a:pPr lvl="1"/>
            <a:r>
              <a:rPr lang="en-US" dirty="0"/>
              <a:t>Log Scraper (Sidecar Container)</a:t>
            </a:r>
          </a:p>
          <a:p>
            <a:endParaRPr lang="en-US" dirty="0"/>
          </a:p>
          <a:p>
            <a:r>
              <a:rPr lang="en-US" dirty="0"/>
              <a:t>A single Pod will exist on a single node</a:t>
            </a:r>
          </a:p>
          <a:p>
            <a:pPr marL="0" indent="0">
              <a:buNone/>
            </a:pPr>
            <a:endParaRPr lang="en-US" dirty="0"/>
          </a:p>
          <a:p>
            <a:r>
              <a:rPr lang="en-US" dirty="0"/>
              <a:t>Scaling from 1 pod to 2 pods</a:t>
            </a:r>
          </a:p>
          <a:p>
            <a:pPr lvl="1"/>
            <a:r>
              <a:rPr lang="en-US" dirty="0"/>
              <a:t>For k8s - Add one more pod</a:t>
            </a:r>
          </a:p>
          <a:p>
            <a:pPr lvl="1"/>
            <a:r>
              <a:rPr lang="en-US" dirty="0"/>
              <a:t>In a new pod -Both containers should be up and running to complete scaling</a:t>
            </a:r>
          </a:p>
        </p:txBody>
      </p:sp>
    </p:spTree>
    <p:extLst>
      <p:ext uri="{BB962C8B-B14F-4D97-AF65-F5344CB8AC3E}">
        <p14:creationId xmlns:p14="http://schemas.microsoft.com/office/powerpoint/2010/main" val="135637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9F92-77D8-4D0A-A6D6-82E1D1D5342F}"/>
              </a:ext>
            </a:extLst>
          </p:cNvPr>
          <p:cNvSpPr>
            <a:spLocks noGrp="1"/>
          </p:cNvSpPr>
          <p:nvPr>
            <p:ph type="title"/>
          </p:nvPr>
        </p:nvSpPr>
        <p:spPr/>
        <p:txBody>
          <a:bodyPr/>
          <a:lstStyle/>
          <a:p>
            <a:r>
              <a:rPr lang="en-US" dirty="0"/>
              <a:t>Pods Lifecycle</a:t>
            </a:r>
          </a:p>
        </p:txBody>
      </p:sp>
      <p:pic>
        <p:nvPicPr>
          <p:cNvPr id="4" name="Content Placeholder 3">
            <a:extLst>
              <a:ext uri="{FF2B5EF4-FFF2-40B4-BE49-F238E27FC236}">
                <a16:creationId xmlns:a16="http://schemas.microsoft.com/office/drawing/2014/main" id="{8FD31B91-1F65-4F4C-8436-FDAC232EA0C4}"/>
              </a:ext>
            </a:extLst>
          </p:cNvPr>
          <p:cNvPicPr>
            <a:picLocks noGrp="1" noChangeAspect="1"/>
          </p:cNvPicPr>
          <p:nvPr>
            <p:ph idx="1"/>
          </p:nvPr>
        </p:nvPicPr>
        <p:blipFill>
          <a:blip r:embed="rId2"/>
          <a:stretch>
            <a:fillRect/>
          </a:stretch>
        </p:blipFill>
        <p:spPr>
          <a:xfrm>
            <a:off x="677863" y="2438931"/>
            <a:ext cx="8596312" cy="3324750"/>
          </a:xfrm>
          <a:prstGeom prst="rect">
            <a:avLst/>
          </a:prstGeom>
        </p:spPr>
      </p:pic>
    </p:spTree>
    <p:extLst>
      <p:ext uri="{BB962C8B-B14F-4D97-AF65-F5344CB8AC3E}">
        <p14:creationId xmlns:p14="http://schemas.microsoft.com/office/powerpoint/2010/main" val="2034302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D042-6809-4B97-9BD5-676485B6D993}"/>
              </a:ext>
            </a:extLst>
          </p:cNvPr>
          <p:cNvSpPr>
            <a:spLocks noGrp="1"/>
          </p:cNvSpPr>
          <p:nvPr>
            <p:ph type="title"/>
          </p:nvPr>
        </p:nvSpPr>
        <p:spPr/>
        <p:txBody>
          <a:bodyPr/>
          <a:lstStyle/>
          <a:p>
            <a:r>
              <a:rPr lang="en-US" dirty="0"/>
              <a:t>Deploying Pods  - Pod Manifest</a:t>
            </a:r>
          </a:p>
        </p:txBody>
      </p:sp>
      <p:pic>
        <p:nvPicPr>
          <p:cNvPr id="4" name="Content Placeholder 3">
            <a:extLst>
              <a:ext uri="{FF2B5EF4-FFF2-40B4-BE49-F238E27FC236}">
                <a16:creationId xmlns:a16="http://schemas.microsoft.com/office/drawing/2014/main" id="{9C4B1BB2-10ED-45E3-8FF1-E1E12BA08381}"/>
              </a:ext>
            </a:extLst>
          </p:cNvPr>
          <p:cNvPicPr>
            <a:picLocks noGrp="1" noChangeAspect="1"/>
          </p:cNvPicPr>
          <p:nvPr>
            <p:ph idx="1"/>
          </p:nvPr>
        </p:nvPicPr>
        <p:blipFill>
          <a:blip r:embed="rId2"/>
          <a:stretch>
            <a:fillRect/>
          </a:stretch>
        </p:blipFill>
        <p:spPr>
          <a:xfrm>
            <a:off x="800100" y="2160588"/>
            <a:ext cx="8473902" cy="4087812"/>
          </a:xfrm>
          <a:prstGeom prst="rect">
            <a:avLst/>
          </a:prstGeom>
        </p:spPr>
      </p:pic>
    </p:spTree>
    <p:extLst>
      <p:ext uri="{BB962C8B-B14F-4D97-AF65-F5344CB8AC3E}">
        <p14:creationId xmlns:p14="http://schemas.microsoft.com/office/powerpoint/2010/main" val="2732093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1909-636C-446C-ABB0-2AB2F37F9657}"/>
              </a:ext>
            </a:extLst>
          </p:cNvPr>
          <p:cNvSpPr>
            <a:spLocks noGrp="1"/>
          </p:cNvSpPr>
          <p:nvPr>
            <p:ph type="title"/>
          </p:nvPr>
        </p:nvSpPr>
        <p:spPr/>
        <p:txBody>
          <a:bodyPr/>
          <a:lstStyle/>
          <a:p>
            <a:r>
              <a:rPr lang="en-US" dirty="0"/>
              <a:t>Deploying Pods  - </a:t>
            </a:r>
          </a:p>
        </p:txBody>
      </p:sp>
      <p:pic>
        <p:nvPicPr>
          <p:cNvPr id="4" name="Content Placeholder 3">
            <a:extLst>
              <a:ext uri="{FF2B5EF4-FFF2-40B4-BE49-F238E27FC236}">
                <a16:creationId xmlns:a16="http://schemas.microsoft.com/office/drawing/2014/main" id="{210D3934-0FA5-4097-9798-15990E92CC18}"/>
              </a:ext>
            </a:extLst>
          </p:cNvPr>
          <p:cNvPicPr>
            <a:picLocks noGrp="1" noChangeAspect="1"/>
          </p:cNvPicPr>
          <p:nvPr>
            <p:ph idx="1"/>
          </p:nvPr>
        </p:nvPicPr>
        <p:blipFill>
          <a:blip r:embed="rId2"/>
          <a:stretch>
            <a:fillRect/>
          </a:stretch>
        </p:blipFill>
        <p:spPr>
          <a:xfrm>
            <a:off x="677334" y="2160588"/>
            <a:ext cx="8596668" cy="4259262"/>
          </a:xfrm>
          <a:prstGeom prst="rect">
            <a:avLst/>
          </a:prstGeom>
        </p:spPr>
      </p:pic>
    </p:spTree>
    <p:extLst>
      <p:ext uri="{BB962C8B-B14F-4D97-AF65-F5344CB8AC3E}">
        <p14:creationId xmlns:p14="http://schemas.microsoft.com/office/powerpoint/2010/main" val="1990345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2C87-6833-4540-AEBA-09392ECE29F0}"/>
              </a:ext>
            </a:extLst>
          </p:cNvPr>
          <p:cNvSpPr>
            <a:spLocks noGrp="1"/>
          </p:cNvSpPr>
          <p:nvPr>
            <p:ph type="title"/>
          </p:nvPr>
        </p:nvSpPr>
        <p:spPr/>
        <p:txBody>
          <a:bodyPr/>
          <a:lstStyle/>
          <a:p>
            <a:r>
              <a:rPr lang="en-US" dirty="0"/>
              <a:t>Services</a:t>
            </a:r>
          </a:p>
        </p:txBody>
      </p:sp>
      <p:pic>
        <p:nvPicPr>
          <p:cNvPr id="4" name="Content Placeholder 3">
            <a:extLst>
              <a:ext uri="{FF2B5EF4-FFF2-40B4-BE49-F238E27FC236}">
                <a16:creationId xmlns:a16="http://schemas.microsoft.com/office/drawing/2014/main" id="{48E9F017-023A-4AA2-9CA1-9BF71FCA2795}"/>
              </a:ext>
            </a:extLst>
          </p:cNvPr>
          <p:cNvPicPr>
            <a:picLocks noGrp="1" noChangeAspect="1"/>
          </p:cNvPicPr>
          <p:nvPr>
            <p:ph idx="1"/>
          </p:nvPr>
        </p:nvPicPr>
        <p:blipFill>
          <a:blip r:embed="rId2"/>
          <a:stretch>
            <a:fillRect/>
          </a:stretch>
        </p:blipFill>
        <p:spPr>
          <a:xfrm>
            <a:off x="677863" y="2347220"/>
            <a:ext cx="8596312" cy="3508172"/>
          </a:xfrm>
          <a:prstGeom prst="rect">
            <a:avLst/>
          </a:prstGeom>
        </p:spPr>
      </p:pic>
    </p:spTree>
    <p:extLst>
      <p:ext uri="{BB962C8B-B14F-4D97-AF65-F5344CB8AC3E}">
        <p14:creationId xmlns:p14="http://schemas.microsoft.com/office/powerpoint/2010/main" val="246890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C468-ECFB-4617-A4B9-501199D17ACF}"/>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423CC90D-6FB0-47C4-AB16-D810B6B18C64}"/>
              </a:ext>
            </a:extLst>
          </p:cNvPr>
          <p:cNvSpPr>
            <a:spLocks noGrp="1"/>
          </p:cNvSpPr>
          <p:nvPr>
            <p:ph idx="1"/>
          </p:nvPr>
        </p:nvSpPr>
        <p:spPr/>
        <p:txBody>
          <a:bodyPr/>
          <a:lstStyle/>
          <a:p>
            <a:r>
              <a:rPr lang="en-US" dirty="0"/>
              <a:t>Docker</a:t>
            </a:r>
          </a:p>
          <a:p>
            <a:pPr lvl="1"/>
            <a:r>
              <a:rPr lang="en-US" dirty="0"/>
              <a:t>Single container –start/stop/delete/pull/push</a:t>
            </a:r>
          </a:p>
          <a:p>
            <a:pPr marL="457200" lvl="1" indent="0">
              <a:buNone/>
            </a:pPr>
            <a:endParaRPr lang="en-US" dirty="0"/>
          </a:p>
          <a:p>
            <a:r>
              <a:rPr lang="en-US" dirty="0"/>
              <a:t>Kubernetes	</a:t>
            </a:r>
          </a:p>
          <a:p>
            <a:pPr lvl="1"/>
            <a:r>
              <a:rPr lang="en-US" dirty="0"/>
              <a:t>Scaling</a:t>
            </a:r>
          </a:p>
          <a:p>
            <a:pPr lvl="1"/>
            <a:r>
              <a:rPr lang="en-US" dirty="0"/>
              <a:t>Healing</a:t>
            </a:r>
          </a:p>
          <a:p>
            <a:pPr lvl="1"/>
            <a:r>
              <a:rPr lang="en-US" dirty="0"/>
              <a:t>Updating</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3691339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93B1-62B3-413A-9C04-22DCA255B924}"/>
              </a:ext>
            </a:extLst>
          </p:cNvPr>
          <p:cNvSpPr>
            <a:spLocks noGrp="1"/>
          </p:cNvSpPr>
          <p:nvPr>
            <p:ph type="title"/>
          </p:nvPr>
        </p:nvSpPr>
        <p:spPr/>
        <p:txBody>
          <a:bodyPr/>
          <a:lstStyle/>
          <a:p>
            <a:r>
              <a:rPr lang="en-US" dirty="0"/>
              <a:t>Services – Constant IP and Load Balancing</a:t>
            </a:r>
          </a:p>
        </p:txBody>
      </p:sp>
      <p:sp>
        <p:nvSpPr>
          <p:cNvPr id="6" name="Content Placeholder 5">
            <a:extLst>
              <a:ext uri="{FF2B5EF4-FFF2-40B4-BE49-F238E27FC236}">
                <a16:creationId xmlns:a16="http://schemas.microsoft.com/office/drawing/2014/main" id="{53E7179A-8AF9-433F-B545-6C812E5D6D2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A460D62-F9CD-4F12-94A1-44C90A0B91AB}"/>
              </a:ext>
            </a:extLst>
          </p:cNvPr>
          <p:cNvPicPr>
            <a:picLocks noChangeAspect="1"/>
          </p:cNvPicPr>
          <p:nvPr/>
        </p:nvPicPr>
        <p:blipFill>
          <a:blip r:embed="rId2"/>
          <a:stretch>
            <a:fillRect/>
          </a:stretch>
        </p:blipFill>
        <p:spPr>
          <a:xfrm>
            <a:off x="677334" y="1761599"/>
            <a:ext cx="8741216" cy="4793052"/>
          </a:xfrm>
          <a:prstGeom prst="rect">
            <a:avLst/>
          </a:prstGeom>
        </p:spPr>
      </p:pic>
    </p:spTree>
    <p:extLst>
      <p:ext uri="{BB962C8B-B14F-4D97-AF65-F5344CB8AC3E}">
        <p14:creationId xmlns:p14="http://schemas.microsoft.com/office/powerpoint/2010/main" val="1024781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DF74-DBFD-441F-933A-D31FABBFB03B}"/>
              </a:ext>
            </a:extLst>
          </p:cNvPr>
          <p:cNvSpPr>
            <a:spLocks noGrp="1"/>
          </p:cNvSpPr>
          <p:nvPr>
            <p:ph type="title"/>
          </p:nvPr>
        </p:nvSpPr>
        <p:spPr/>
        <p:txBody>
          <a:bodyPr/>
          <a:lstStyle/>
          <a:p>
            <a:r>
              <a:rPr lang="en-US" dirty="0"/>
              <a:t>Service – Labels – Load Balancing</a:t>
            </a:r>
          </a:p>
        </p:txBody>
      </p:sp>
      <p:pic>
        <p:nvPicPr>
          <p:cNvPr id="4" name="Content Placeholder 3">
            <a:extLst>
              <a:ext uri="{FF2B5EF4-FFF2-40B4-BE49-F238E27FC236}">
                <a16:creationId xmlns:a16="http://schemas.microsoft.com/office/drawing/2014/main" id="{1E65BD91-6BBD-48D3-98FA-DAF60D0377BC}"/>
              </a:ext>
            </a:extLst>
          </p:cNvPr>
          <p:cNvPicPr>
            <a:picLocks noGrp="1" noChangeAspect="1"/>
          </p:cNvPicPr>
          <p:nvPr>
            <p:ph idx="1"/>
          </p:nvPr>
        </p:nvPicPr>
        <p:blipFill>
          <a:blip r:embed="rId2"/>
          <a:stretch>
            <a:fillRect/>
          </a:stretch>
        </p:blipFill>
        <p:spPr>
          <a:xfrm>
            <a:off x="912258" y="1930400"/>
            <a:ext cx="8136492" cy="4165600"/>
          </a:xfrm>
          <a:prstGeom prst="rect">
            <a:avLst/>
          </a:prstGeom>
        </p:spPr>
      </p:pic>
    </p:spTree>
    <p:extLst>
      <p:ext uri="{BB962C8B-B14F-4D97-AF65-F5344CB8AC3E}">
        <p14:creationId xmlns:p14="http://schemas.microsoft.com/office/powerpoint/2010/main" val="865188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C20A-9061-4FAF-A005-5027C1E033F9}"/>
              </a:ext>
            </a:extLst>
          </p:cNvPr>
          <p:cNvSpPr>
            <a:spLocks noGrp="1"/>
          </p:cNvSpPr>
          <p:nvPr>
            <p:ph type="title"/>
          </p:nvPr>
        </p:nvSpPr>
        <p:spPr/>
        <p:txBody>
          <a:bodyPr/>
          <a:lstStyle/>
          <a:p>
            <a:r>
              <a:rPr lang="en-US" dirty="0"/>
              <a:t>Service – Labels – Load Balancing</a:t>
            </a:r>
          </a:p>
        </p:txBody>
      </p:sp>
      <p:pic>
        <p:nvPicPr>
          <p:cNvPr id="4" name="Content Placeholder 3">
            <a:extLst>
              <a:ext uri="{FF2B5EF4-FFF2-40B4-BE49-F238E27FC236}">
                <a16:creationId xmlns:a16="http://schemas.microsoft.com/office/drawing/2014/main" id="{08B11726-979B-43A1-A200-84D76A80398E}"/>
              </a:ext>
            </a:extLst>
          </p:cNvPr>
          <p:cNvPicPr>
            <a:picLocks noGrp="1" noChangeAspect="1"/>
          </p:cNvPicPr>
          <p:nvPr>
            <p:ph idx="1"/>
          </p:nvPr>
        </p:nvPicPr>
        <p:blipFill>
          <a:blip r:embed="rId2"/>
          <a:stretch>
            <a:fillRect/>
          </a:stretch>
        </p:blipFill>
        <p:spPr>
          <a:xfrm>
            <a:off x="677334" y="2160588"/>
            <a:ext cx="8596668" cy="4087812"/>
          </a:xfrm>
          <a:prstGeom prst="rect">
            <a:avLst/>
          </a:prstGeom>
        </p:spPr>
      </p:pic>
    </p:spTree>
    <p:extLst>
      <p:ext uri="{BB962C8B-B14F-4D97-AF65-F5344CB8AC3E}">
        <p14:creationId xmlns:p14="http://schemas.microsoft.com/office/powerpoint/2010/main" val="2576305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82BC-E6B5-4F37-89FF-1D422C4729A4}"/>
              </a:ext>
            </a:extLst>
          </p:cNvPr>
          <p:cNvSpPr>
            <a:spLocks noGrp="1"/>
          </p:cNvSpPr>
          <p:nvPr>
            <p:ph type="title"/>
          </p:nvPr>
        </p:nvSpPr>
        <p:spPr/>
        <p:txBody>
          <a:bodyPr/>
          <a:lstStyle/>
          <a:p>
            <a:r>
              <a:rPr lang="en-US" dirty="0"/>
              <a:t>Service – Labels – Load Balancing</a:t>
            </a:r>
          </a:p>
        </p:txBody>
      </p:sp>
      <p:pic>
        <p:nvPicPr>
          <p:cNvPr id="4" name="Content Placeholder 3">
            <a:extLst>
              <a:ext uri="{FF2B5EF4-FFF2-40B4-BE49-F238E27FC236}">
                <a16:creationId xmlns:a16="http://schemas.microsoft.com/office/drawing/2014/main" id="{49766995-A091-4398-AA7C-C778330B647C}"/>
              </a:ext>
            </a:extLst>
          </p:cNvPr>
          <p:cNvPicPr>
            <a:picLocks noGrp="1" noChangeAspect="1"/>
          </p:cNvPicPr>
          <p:nvPr>
            <p:ph idx="1"/>
          </p:nvPr>
        </p:nvPicPr>
        <p:blipFill>
          <a:blip r:embed="rId2"/>
          <a:stretch>
            <a:fillRect/>
          </a:stretch>
        </p:blipFill>
        <p:spPr>
          <a:xfrm>
            <a:off x="677334" y="2160588"/>
            <a:ext cx="8596668" cy="3881437"/>
          </a:xfrm>
          <a:prstGeom prst="rect">
            <a:avLst/>
          </a:prstGeom>
        </p:spPr>
      </p:pic>
    </p:spTree>
    <p:extLst>
      <p:ext uri="{BB962C8B-B14F-4D97-AF65-F5344CB8AC3E}">
        <p14:creationId xmlns:p14="http://schemas.microsoft.com/office/powerpoint/2010/main" val="1204957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87B4-6FB7-4A8C-82F7-B9E1E28D4DB6}"/>
              </a:ext>
            </a:extLst>
          </p:cNvPr>
          <p:cNvSpPr>
            <a:spLocks noGrp="1"/>
          </p:cNvSpPr>
          <p:nvPr>
            <p:ph type="title"/>
          </p:nvPr>
        </p:nvSpPr>
        <p:spPr/>
        <p:txBody>
          <a:bodyPr/>
          <a:lstStyle/>
          <a:p>
            <a:r>
              <a:rPr lang="en-US" dirty="0"/>
              <a:t>Deployments</a:t>
            </a:r>
          </a:p>
        </p:txBody>
      </p:sp>
      <p:pic>
        <p:nvPicPr>
          <p:cNvPr id="4" name="Content Placeholder 3">
            <a:extLst>
              <a:ext uri="{FF2B5EF4-FFF2-40B4-BE49-F238E27FC236}">
                <a16:creationId xmlns:a16="http://schemas.microsoft.com/office/drawing/2014/main" id="{F9351B99-369D-48F7-9FFC-905800AA5B88}"/>
              </a:ext>
            </a:extLst>
          </p:cNvPr>
          <p:cNvPicPr>
            <a:picLocks noGrp="1" noChangeAspect="1"/>
          </p:cNvPicPr>
          <p:nvPr>
            <p:ph idx="1"/>
          </p:nvPr>
        </p:nvPicPr>
        <p:blipFill>
          <a:blip r:embed="rId2"/>
          <a:stretch>
            <a:fillRect/>
          </a:stretch>
        </p:blipFill>
        <p:spPr>
          <a:xfrm>
            <a:off x="926048" y="1930401"/>
            <a:ext cx="8347954" cy="4318000"/>
          </a:xfrm>
          <a:prstGeom prst="rect">
            <a:avLst/>
          </a:prstGeom>
        </p:spPr>
      </p:pic>
    </p:spTree>
    <p:extLst>
      <p:ext uri="{BB962C8B-B14F-4D97-AF65-F5344CB8AC3E}">
        <p14:creationId xmlns:p14="http://schemas.microsoft.com/office/powerpoint/2010/main" val="136316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5C24-633B-4D33-A098-4329F8577591}"/>
              </a:ext>
            </a:extLst>
          </p:cNvPr>
          <p:cNvSpPr>
            <a:spLocks noGrp="1"/>
          </p:cNvSpPr>
          <p:nvPr>
            <p:ph type="title"/>
          </p:nvPr>
        </p:nvSpPr>
        <p:spPr/>
        <p:txBody>
          <a:bodyPr/>
          <a:lstStyle/>
          <a:p>
            <a:r>
              <a:rPr lang="en-US" dirty="0"/>
              <a:t>Deployments</a:t>
            </a:r>
          </a:p>
        </p:txBody>
      </p:sp>
      <p:sp>
        <p:nvSpPr>
          <p:cNvPr id="3" name="Content Placeholder 2">
            <a:extLst>
              <a:ext uri="{FF2B5EF4-FFF2-40B4-BE49-F238E27FC236}">
                <a16:creationId xmlns:a16="http://schemas.microsoft.com/office/drawing/2014/main" id="{8F28968D-0ACD-4511-93C7-91CA8A3BC68C}"/>
              </a:ext>
            </a:extLst>
          </p:cNvPr>
          <p:cNvSpPr>
            <a:spLocks noGrp="1"/>
          </p:cNvSpPr>
          <p:nvPr>
            <p:ph idx="1"/>
          </p:nvPr>
        </p:nvSpPr>
        <p:spPr/>
        <p:txBody>
          <a:bodyPr>
            <a:normAutofit lnSpcReduction="10000"/>
          </a:bodyPr>
          <a:lstStyle/>
          <a:p>
            <a:r>
              <a:rPr lang="en-US" dirty="0"/>
              <a:t>REST Objects</a:t>
            </a:r>
          </a:p>
          <a:p>
            <a:endParaRPr lang="en-US" dirty="0"/>
          </a:p>
          <a:p>
            <a:r>
              <a:rPr lang="en-US" dirty="0"/>
              <a:t>Deployed via YAML/JSON manifests</a:t>
            </a:r>
          </a:p>
          <a:p>
            <a:endParaRPr lang="en-US" dirty="0"/>
          </a:p>
          <a:p>
            <a:r>
              <a:rPr lang="en-US" dirty="0"/>
              <a:t>Deployed via </a:t>
            </a:r>
            <a:r>
              <a:rPr lang="en-US" dirty="0" err="1"/>
              <a:t>apiserver</a:t>
            </a:r>
            <a:endParaRPr lang="en-US" dirty="0"/>
          </a:p>
          <a:p>
            <a:endParaRPr lang="en-US" dirty="0"/>
          </a:p>
          <a:p>
            <a:r>
              <a:rPr lang="en-US" dirty="0"/>
              <a:t>Simple Rolling updates/rollbacks</a:t>
            </a:r>
          </a:p>
          <a:p>
            <a:endParaRPr lang="en-US" dirty="0"/>
          </a:p>
          <a:p>
            <a:r>
              <a:rPr lang="en-US" dirty="0"/>
              <a:t>Replacing Replication Controller</a:t>
            </a:r>
          </a:p>
          <a:p>
            <a:pPr lvl="1"/>
            <a:r>
              <a:rPr lang="en-US" dirty="0"/>
              <a:t>Replica Sets; next version of Replication Controller</a:t>
            </a:r>
          </a:p>
        </p:txBody>
      </p:sp>
      <p:pic>
        <p:nvPicPr>
          <p:cNvPr id="4" name="Picture 3">
            <a:extLst>
              <a:ext uri="{FF2B5EF4-FFF2-40B4-BE49-F238E27FC236}">
                <a16:creationId xmlns:a16="http://schemas.microsoft.com/office/drawing/2014/main" id="{A1A2C2A5-0936-403E-9531-3B85B4A20041}"/>
              </a:ext>
            </a:extLst>
          </p:cNvPr>
          <p:cNvPicPr>
            <a:picLocks noChangeAspect="1"/>
          </p:cNvPicPr>
          <p:nvPr/>
        </p:nvPicPr>
        <p:blipFill>
          <a:blip r:embed="rId2"/>
          <a:stretch>
            <a:fillRect/>
          </a:stretch>
        </p:blipFill>
        <p:spPr>
          <a:xfrm>
            <a:off x="5062537" y="1997077"/>
            <a:ext cx="4211465" cy="2930524"/>
          </a:xfrm>
          <a:prstGeom prst="rect">
            <a:avLst/>
          </a:prstGeom>
        </p:spPr>
      </p:pic>
    </p:spTree>
    <p:extLst>
      <p:ext uri="{BB962C8B-B14F-4D97-AF65-F5344CB8AC3E}">
        <p14:creationId xmlns:p14="http://schemas.microsoft.com/office/powerpoint/2010/main" val="332541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DAEC-3AE6-4E73-9B6A-8599CFD6B11D}"/>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AD52453D-CA91-4FFB-9BE7-A5A3374CA94B}"/>
              </a:ext>
            </a:extLst>
          </p:cNvPr>
          <p:cNvSpPr>
            <a:spLocks noGrp="1"/>
          </p:cNvSpPr>
          <p:nvPr>
            <p:ph idx="1"/>
          </p:nvPr>
        </p:nvSpPr>
        <p:spPr/>
        <p:txBody>
          <a:bodyPr/>
          <a:lstStyle/>
          <a:p>
            <a:r>
              <a:rPr lang="en-US" dirty="0"/>
              <a:t>Recap</a:t>
            </a:r>
          </a:p>
        </p:txBody>
      </p:sp>
    </p:spTree>
    <p:extLst>
      <p:ext uri="{BB962C8B-B14F-4D97-AF65-F5344CB8AC3E}">
        <p14:creationId xmlns:p14="http://schemas.microsoft.com/office/powerpoint/2010/main" val="3125805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4449-F854-4C9B-8139-BD8423813659}"/>
              </a:ext>
            </a:extLst>
          </p:cNvPr>
          <p:cNvSpPr>
            <a:spLocks noGrp="1"/>
          </p:cNvSpPr>
          <p:nvPr>
            <p:ph type="title"/>
          </p:nvPr>
        </p:nvSpPr>
        <p:spPr/>
        <p:txBody>
          <a:bodyPr/>
          <a:lstStyle/>
          <a:p>
            <a:r>
              <a:rPr lang="en-US" dirty="0"/>
              <a:t>Recap</a:t>
            </a:r>
          </a:p>
        </p:txBody>
      </p:sp>
      <p:pic>
        <p:nvPicPr>
          <p:cNvPr id="4" name="Content Placeholder 3">
            <a:extLst>
              <a:ext uri="{FF2B5EF4-FFF2-40B4-BE49-F238E27FC236}">
                <a16:creationId xmlns:a16="http://schemas.microsoft.com/office/drawing/2014/main" id="{7684A2A5-93E4-42A9-A119-AB2585959033}"/>
              </a:ext>
            </a:extLst>
          </p:cNvPr>
          <p:cNvPicPr>
            <a:picLocks noGrp="1" noChangeAspect="1"/>
          </p:cNvPicPr>
          <p:nvPr>
            <p:ph idx="1"/>
          </p:nvPr>
        </p:nvPicPr>
        <p:blipFill>
          <a:blip r:embed="rId2"/>
          <a:stretch>
            <a:fillRect/>
          </a:stretch>
        </p:blipFill>
        <p:spPr>
          <a:xfrm>
            <a:off x="677334" y="2189163"/>
            <a:ext cx="8596668" cy="4125912"/>
          </a:xfrm>
          <a:prstGeom prst="rect">
            <a:avLst/>
          </a:prstGeom>
        </p:spPr>
      </p:pic>
    </p:spTree>
    <p:extLst>
      <p:ext uri="{BB962C8B-B14F-4D97-AF65-F5344CB8AC3E}">
        <p14:creationId xmlns:p14="http://schemas.microsoft.com/office/powerpoint/2010/main" val="166917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7216-A6F9-41B2-AAFA-66E97FF58FF0}"/>
              </a:ext>
            </a:extLst>
          </p:cNvPr>
          <p:cNvSpPr>
            <a:spLocks noGrp="1"/>
          </p:cNvSpPr>
          <p:nvPr>
            <p:ph type="title"/>
          </p:nvPr>
        </p:nvSpPr>
        <p:spPr/>
        <p:txBody>
          <a:bodyPr/>
          <a:lstStyle/>
          <a:p>
            <a:r>
              <a:rPr lang="en-US" dirty="0"/>
              <a:t>Recap</a:t>
            </a:r>
          </a:p>
        </p:txBody>
      </p:sp>
      <p:pic>
        <p:nvPicPr>
          <p:cNvPr id="4" name="Content Placeholder 3">
            <a:extLst>
              <a:ext uri="{FF2B5EF4-FFF2-40B4-BE49-F238E27FC236}">
                <a16:creationId xmlns:a16="http://schemas.microsoft.com/office/drawing/2014/main" id="{BA890870-E6F2-440C-B828-6CB37DF06CED}"/>
              </a:ext>
            </a:extLst>
          </p:cNvPr>
          <p:cNvPicPr>
            <a:picLocks noGrp="1" noChangeAspect="1"/>
          </p:cNvPicPr>
          <p:nvPr>
            <p:ph idx="1"/>
          </p:nvPr>
        </p:nvPicPr>
        <p:blipFill>
          <a:blip r:embed="rId2"/>
          <a:stretch>
            <a:fillRect/>
          </a:stretch>
        </p:blipFill>
        <p:spPr>
          <a:xfrm>
            <a:off x="677334" y="2112963"/>
            <a:ext cx="8596668" cy="4135437"/>
          </a:xfrm>
          <a:prstGeom prst="rect">
            <a:avLst/>
          </a:prstGeom>
        </p:spPr>
      </p:pic>
    </p:spTree>
    <p:extLst>
      <p:ext uri="{BB962C8B-B14F-4D97-AF65-F5344CB8AC3E}">
        <p14:creationId xmlns:p14="http://schemas.microsoft.com/office/powerpoint/2010/main" val="3955987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BBE8-97B9-4568-9727-A18B786BAF8A}"/>
              </a:ext>
            </a:extLst>
          </p:cNvPr>
          <p:cNvSpPr>
            <a:spLocks noGrp="1"/>
          </p:cNvSpPr>
          <p:nvPr>
            <p:ph type="title"/>
          </p:nvPr>
        </p:nvSpPr>
        <p:spPr/>
        <p:txBody>
          <a:bodyPr/>
          <a:lstStyle/>
          <a:p>
            <a:r>
              <a:rPr lang="en-US" dirty="0"/>
              <a:t>Recap</a:t>
            </a:r>
          </a:p>
        </p:txBody>
      </p:sp>
      <p:pic>
        <p:nvPicPr>
          <p:cNvPr id="4" name="Content Placeholder 3">
            <a:extLst>
              <a:ext uri="{FF2B5EF4-FFF2-40B4-BE49-F238E27FC236}">
                <a16:creationId xmlns:a16="http://schemas.microsoft.com/office/drawing/2014/main" id="{B3535CEC-5A58-492C-A7DF-EC2B8CCE37C6}"/>
              </a:ext>
            </a:extLst>
          </p:cNvPr>
          <p:cNvPicPr>
            <a:picLocks noGrp="1" noChangeAspect="1"/>
          </p:cNvPicPr>
          <p:nvPr>
            <p:ph idx="1"/>
          </p:nvPr>
        </p:nvPicPr>
        <p:blipFill>
          <a:blip r:embed="rId2"/>
          <a:stretch>
            <a:fillRect/>
          </a:stretch>
        </p:blipFill>
        <p:spPr>
          <a:xfrm>
            <a:off x="776157" y="2160588"/>
            <a:ext cx="8399724" cy="3881437"/>
          </a:xfrm>
          <a:prstGeom prst="rect">
            <a:avLst/>
          </a:prstGeom>
        </p:spPr>
      </p:pic>
    </p:spTree>
    <p:extLst>
      <p:ext uri="{BB962C8B-B14F-4D97-AF65-F5344CB8AC3E}">
        <p14:creationId xmlns:p14="http://schemas.microsoft.com/office/powerpoint/2010/main" val="8033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9D29-E446-4DCD-9344-4D1359EC6C2A}"/>
              </a:ext>
            </a:extLst>
          </p:cNvPr>
          <p:cNvSpPr>
            <a:spLocks noGrp="1"/>
          </p:cNvSpPr>
          <p:nvPr>
            <p:ph type="title"/>
          </p:nvPr>
        </p:nvSpPr>
        <p:spPr/>
        <p:txBody>
          <a:bodyPr/>
          <a:lstStyle/>
          <a:p>
            <a:r>
              <a:rPr lang="en-US" dirty="0"/>
              <a:t>Kubernetes - Orchestrator</a:t>
            </a:r>
          </a:p>
        </p:txBody>
      </p:sp>
      <p:sp>
        <p:nvSpPr>
          <p:cNvPr id="3" name="Content Placeholder 2">
            <a:extLst>
              <a:ext uri="{FF2B5EF4-FFF2-40B4-BE49-F238E27FC236}">
                <a16:creationId xmlns:a16="http://schemas.microsoft.com/office/drawing/2014/main" id="{10C97A75-4063-48B0-8DA3-A990CB10E4BE}"/>
              </a:ext>
            </a:extLst>
          </p:cNvPr>
          <p:cNvSpPr>
            <a:spLocks noGrp="1"/>
          </p:cNvSpPr>
          <p:nvPr>
            <p:ph idx="1"/>
          </p:nvPr>
        </p:nvSpPr>
        <p:spPr/>
        <p:txBody>
          <a:bodyPr/>
          <a:lstStyle/>
          <a:p>
            <a:r>
              <a:rPr lang="en-US" b="1" i="1" dirty="0"/>
              <a:t>Orchestrator</a:t>
            </a:r>
            <a:r>
              <a:rPr lang="en-US" dirty="0"/>
              <a:t> for  </a:t>
            </a:r>
            <a:r>
              <a:rPr lang="en-US" b="1" i="1" dirty="0"/>
              <a:t>Microservices applications</a:t>
            </a:r>
            <a:r>
              <a:rPr lang="en-US" dirty="0"/>
              <a:t>.</a:t>
            </a:r>
          </a:p>
          <a:p>
            <a:endParaRPr lang="en-US" dirty="0"/>
          </a:p>
          <a:p>
            <a:r>
              <a:rPr lang="en-US" dirty="0"/>
              <a:t>Real Word Analogy </a:t>
            </a:r>
            <a:r>
              <a:rPr lang="en-US" i="1" dirty="0"/>
              <a:t>(just for understanding the concept)</a:t>
            </a:r>
          </a:p>
          <a:p>
            <a:endParaRPr lang="en-US" dirty="0"/>
          </a:p>
          <a:p>
            <a:r>
              <a:rPr lang="en-US" dirty="0"/>
              <a:t>Music Conductor  - Coordinates Musicians to create a symphony</a:t>
            </a:r>
          </a:p>
          <a:p>
            <a:endParaRPr lang="en-US" dirty="0"/>
          </a:p>
          <a:p>
            <a:r>
              <a:rPr lang="en-US" dirty="0"/>
              <a:t>Sports Coach – Football/Hockey </a:t>
            </a:r>
          </a:p>
        </p:txBody>
      </p:sp>
    </p:spTree>
    <p:extLst>
      <p:ext uri="{BB962C8B-B14F-4D97-AF65-F5344CB8AC3E}">
        <p14:creationId xmlns:p14="http://schemas.microsoft.com/office/powerpoint/2010/main" val="2138256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D2AD-43CD-4650-9E2D-CB0038C3E7D0}"/>
              </a:ext>
            </a:extLst>
          </p:cNvPr>
          <p:cNvSpPr>
            <a:spLocks noGrp="1"/>
          </p:cNvSpPr>
          <p:nvPr>
            <p:ph type="title"/>
          </p:nvPr>
        </p:nvSpPr>
        <p:spPr/>
        <p:txBody>
          <a:bodyPr/>
          <a:lstStyle/>
          <a:p>
            <a:r>
              <a:rPr lang="en-US" dirty="0"/>
              <a:t>Installing Kubernetes</a:t>
            </a:r>
          </a:p>
        </p:txBody>
      </p:sp>
      <p:sp>
        <p:nvSpPr>
          <p:cNvPr id="3" name="Content Placeholder 2">
            <a:extLst>
              <a:ext uri="{FF2B5EF4-FFF2-40B4-BE49-F238E27FC236}">
                <a16:creationId xmlns:a16="http://schemas.microsoft.com/office/drawing/2014/main" id="{51F7F33F-B9A4-4EE0-B969-47EFE0CCCA69}"/>
              </a:ext>
            </a:extLst>
          </p:cNvPr>
          <p:cNvSpPr>
            <a:spLocks noGrp="1"/>
          </p:cNvSpPr>
          <p:nvPr>
            <p:ph idx="1"/>
          </p:nvPr>
        </p:nvSpPr>
        <p:spPr/>
        <p:txBody>
          <a:bodyPr/>
          <a:lstStyle/>
          <a:p>
            <a:r>
              <a:rPr lang="en-US" dirty="0" err="1"/>
              <a:t>MiniKube</a:t>
            </a:r>
            <a:endParaRPr lang="en-US" dirty="0"/>
          </a:p>
          <a:p>
            <a:pPr lvl="1"/>
            <a:r>
              <a:rPr lang="en-US" dirty="0"/>
              <a:t>Install on Mac/Windows </a:t>
            </a:r>
          </a:p>
          <a:p>
            <a:pPr lvl="1"/>
            <a:r>
              <a:rPr lang="en-US" dirty="0"/>
              <a:t>1 Master and 1 Node set up</a:t>
            </a:r>
          </a:p>
          <a:p>
            <a:pPr lvl="1"/>
            <a:r>
              <a:rPr lang="en-US" dirty="0"/>
              <a:t>1 Master and Multi Node </a:t>
            </a:r>
            <a:r>
              <a:rPr lang="en-US" i="1" dirty="0"/>
              <a:t>or</a:t>
            </a:r>
            <a:r>
              <a:rPr lang="en-US" dirty="0"/>
              <a:t> Multi Master (HA) and Multi node is not possible.</a:t>
            </a:r>
          </a:p>
          <a:p>
            <a:pPr lvl="1"/>
            <a:endParaRPr lang="en-US" dirty="0"/>
          </a:p>
          <a:p>
            <a:r>
              <a:rPr lang="en-US" dirty="0"/>
              <a:t>Google </a:t>
            </a:r>
            <a:r>
              <a:rPr lang="en-US" dirty="0" err="1"/>
              <a:t>Kontainer</a:t>
            </a:r>
            <a:r>
              <a:rPr lang="en-US" dirty="0"/>
              <a:t> Engine (GKE)</a:t>
            </a:r>
          </a:p>
          <a:p>
            <a:endParaRPr lang="en-US" dirty="0"/>
          </a:p>
          <a:p>
            <a:r>
              <a:rPr lang="en-US" dirty="0"/>
              <a:t>Azure Kubernetes Service (AKS)</a:t>
            </a:r>
          </a:p>
          <a:p>
            <a:endParaRPr lang="en-US" dirty="0"/>
          </a:p>
          <a:p>
            <a:r>
              <a:rPr lang="en-US" dirty="0"/>
              <a:t>AWS (EKS- Elastic Container Service for Kubernetes)</a:t>
            </a:r>
          </a:p>
          <a:p>
            <a:endParaRPr lang="en-US" dirty="0"/>
          </a:p>
          <a:p>
            <a:endParaRPr lang="en-US" dirty="0"/>
          </a:p>
        </p:txBody>
      </p:sp>
    </p:spTree>
    <p:extLst>
      <p:ext uri="{BB962C8B-B14F-4D97-AF65-F5344CB8AC3E}">
        <p14:creationId xmlns:p14="http://schemas.microsoft.com/office/powerpoint/2010/main" val="1679859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D63A-B3C1-4391-A59A-6AAE0EA03C17}"/>
              </a:ext>
            </a:extLst>
          </p:cNvPr>
          <p:cNvSpPr>
            <a:spLocks noGrp="1"/>
          </p:cNvSpPr>
          <p:nvPr>
            <p:ph type="title"/>
          </p:nvPr>
        </p:nvSpPr>
        <p:spPr/>
        <p:txBody>
          <a:bodyPr/>
          <a:lstStyle/>
          <a:p>
            <a:r>
              <a:rPr lang="en-US" dirty="0"/>
              <a:t>Installing Kubernetes</a:t>
            </a:r>
          </a:p>
        </p:txBody>
      </p:sp>
      <p:sp>
        <p:nvSpPr>
          <p:cNvPr id="3" name="Content Placeholder 2">
            <a:extLst>
              <a:ext uri="{FF2B5EF4-FFF2-40B4-BE49-F238E27FC236}">
                <a16:creationId xmlns:a16="http://schemas.microsoft.com/office/drawing/2014/main" id="{E2E0D219-BDC9-49E4-A57D-152A163B6049}"/>
              </a:ext>
            </a:extLst>
          </p:cNvPr>
          <p:cNvSpPr>
            <a:spLocks noGrp="1"/>
          </p:cNvSpPr>
          <p:nvPr>
            <p:ph idx="1"/>
          </p:nvPr>
        </p:nvSpPr>
        <p:spPr/>
        <p:txBody>
          <a:bodyPr/>
          <a:lstStyle/>
          <a:p>
            <a:r>
              <a:rPr lang="en-US" dirty="0"/>
              <a:t>Manual Install</a:t>
            </a:r>
          </a:p>
          <a:p>
            <a:endParaRPr lang="en-US" dirty="0"/>
          </a:p>
          <a:p>
            <a:r>
              <a:rPr lang="en-US" dirty="0"/>
              <a:t>Share Installation Steps document. </a:t>
            </a:r>
          </a:p>
          <a:p>
            <a:endParaRPr lang="en-US" dirty="0"/>
          </a:p>
          <a:p>
            <a:r>
              <a:rPr lang="en-US" dirty="0"/>
              <a:t>Follow the steps first, execute later</a:t>
            </a:r>
          </a:p>
          <a:p>
            <a:pPr marL="0" indent="0">
              <a:buNone/>
            </a:pPr>
            <a:endParaRPr lang="en-US" dirty="0"/>
          </a:p>
        </p:txBody>
      </p:sp>
    </p:spTree>
    <p:extLst>
      <p:ext uri="{BB962C8B-B14F-4D97-AF65-F5344CB8AC3E}">
        <p14:creationId xmlns:p14="http://schemas.microsoft.com/office/powerpoint/2010/main" val="2772173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410A-53F3-477A-BD49-8779D49791CC}"/>
              </a:ext>
            </a:extLst>
          </p:cNvPr>
          <p:cNvSpPr>
            <a:spLocks noGrp="1"/>
          </p:cNvSpPr>
          <p:nvPr>
            <p:ph type="title"/>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B91AA5A9-5A39-4A0A-A892-7AE209E21011}"/>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version</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nodes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node &lt;&lt;node name&gt;&gt;</a:t>
            </a:r>
          </a:p>
        </p:txBody>
      </p:sp>
    </p:spTree>
    <p:extLst>
      <p:ext uri="{BB962C8B-B14F-4D97-AF65-F5344CB8AC3E}">
        <p14:creationId xmlns:p14="http://schemas.microsoft.com/office/powerpoint/2010/main" val="190597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CA49-0DF3-4F72-91B2-A982BC69B8F4}"/>
              </a:ext>
            </a:extLst>
          </p:cNvPr>
          <p:cNvSpPr>
            <a:spLocks noGrp="1"/>
          </p:cNvSpPr>
          <p:nvPr>
            <p:ph type="title"/>
          </p:nvPr>
        </p:nvSpPr>
        <p:spPr/>
        <p:txBody>
          <a:bodyPr/>
          <a:lstStyle/>
          <a:p>
            <a:r>
              <a:rPr lang="en-US" dirty="0"/>
              <a:t>Create Pods – pods1.yml</a:t>
            </a:r>
          </a:p>
        </p:txBody>
      </p:sp>
      <p:sp>
        <p:nvSpPr>
          <p:cNvPr id="3" name="Content Placeholder 2">
            <a:extLst>
              <a:ext uri="{FF2B5EF4-FFF2-40B4-BE49-F238E27FC236}">
                <a16:creationId xmlns:a16="http://schemas.microsoft.com/office/drawing/2014/main" id="{A53FF8DD-318D-4788-933E-0B940CA0ACC8}"/>
              </a:ext>
            </a:extLst>
          </p:cNvPr>
          <p:cNvSpPr>
            <a:spLocks noGrp="1"/>
          </p:cNvSpPr>
          <p:nvPr>
            <p:ph idx="1"/>
          </p:nvPr>
        </p:nvSpPr>
        <p:spPr/>
        <p:txBody>
          <a:bodyPr>
            <a:normAutofit fontScale="92500"/>
          </a:bodyPr>
          <a:lstStyle/>
          <a:p>
            <a:r>
              <a:rPr lang="en-US" dirty="0"/>
              <a:t>kind: Pod</a:t>
            </a:r>
          </a:p>
          <a:p>
            <a:r>
              <a:rPr lang="en-US" dirty="0" err="1"/>
              <a:t>apiVersion</a:t>
            </a:r>
            <a:r>
              <a:rPr lang="en-US" dirty="0"/>
              <a:t>: v1</a:t>
            </a:r>
          </a:p>
          <a:p>
            <a:r>
              <a:rPr lang="en-US" dirty="0"/>
              <a:t>metadata:</a:t>
            </a:r>
          </a:p>
          <a:p>
            <a:r>
              <a:rPr lang="en-US" dirty="0"/>
              <a:t>  name: </a:t>
            </a:r>
            <a:r>
              <a:rPr lang="en-US" b="1" i="1" dirty="0" err="1"/>
              <a:t>testpod</a:t>
            </a:r>
            <a:endParaRPr lang="en-US" b="1" i="1" dirty="0"/>
          </a:p>
          <a:p>
            <a:r>
              <a:rPr lang="en-US" dirty="0"/>
              <a:t>spec:</a:t>
            </a:r>
          </a:p>
          <a:p>
            <a:r>
              <a:rPr lang="en-US" dirty="0"/>
              <a:t>  containers:</a:t>
            </a:r>
          </a:p>
          <a:p>
            <a:r>
              <a:rPr lang="en-US" dirty="0"/>
              <a:t>    - name: c01</a:t>
            </a:r>
          </a:p>
          <a:p>
            <a:r>
              <a:rPr lang="en-US" dirty="0"/>
              <a:t>      image: ubuntu</a:t>
            </a:r>
          </a:p>
          <a:p>
            <a:r>
              <a:rPr lang="en-US" dirty="0"/>
              <a:t>      command: ["/bin/bash", "-c", "while </a:t>
            </a:r>
            <a:r>
              <a:rPr lang="en-US" dirty="0" err="1"/>
              <a:t>true;do</a:t>
            </a:r>
            <a:r>
              <a:rPr lang="en-US" dirty="0"/>
              <a:t> echo Hello </a:t>
            </a:r>
            <a:r>
              <a:rPr lang="en-US" dirty="0" err="1"/>
              <a:t>Admin;sleep</a:t>
            </a:r>
            <a:r>
              <a:rPr lang="en-US" dirty="0"/>
              <a:t> 5;done"]</a:t>
            </a:r>
          </a:p>
          <a:p>
            <a:r>
              <a:rPr lang="en-US" dirty="0"/>
              <a:t>  </a:t>
            </a:r>
            <a:r>
              <a:rPr lang="en-US" dirty="0" err="1"/>
              <a:t>restartPolicy</a:t>
            </a:r>
            <a:r>
              <a:rPr lang="en-US" dirty="0"/>
              <a:t>: Never</a:t>
            </a:r>
          </a:p>
        </p:txBody>
      </p:sp>
    </p:spTree>
    <p:extLst>
      <p:ext uri="{BB962C8B-B14F-4D97-AF65-F5344CB8AC3E}">
        <p14:creationId xmlns:p14="http://schemas.microsoft.com/office/powerpoint/2010/main" val="1184686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A499-9258-4526-B872-830903AA0CDA}"/>
              </a:ext>
            </a:extLst>
          </p:cNvPr>
          <p:cNvSpPr>
            <a:spLocks noGrp="1"/>
          </p:cNvSpPr>
          <p:nvPr>
            <p:ph type="title"/>
          </p:nvPr>
        </p:nvSpPr>
        <p:spPr/>
        <p:txBody>
          <a:bodyPr/>
          <a:lstStyle/>
          <a:p>
            <a:r>
              <a:rPr lang="en-US" dirty="0"/>
              <a:t>Create Pods – pods1.yml</a:t>
            </a:r>
          </a:p>
        </p:txBody>
      </p:sp>
      <p:sp>
        <p:nvSpPr>
          <p:cNvPr id="3" name="Content Placeholder 2">
            <a:extLst>
              <a:ext uri="{FF2B5EF4-FFF2-40B4-BE49-F238E27FC236}">
                <a16:creationId xmlns:a16="http://schemas.microsoft.com/office/drawing/2014/main" id="{4EBF7547-835F-4E32-99FF-6469164C289F}"/>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pods1.yml</a:t>
            </a:r>
          </a:p>
          <a:p>
            <a:pPr lvl="1"/>
            <a:r>
              <a:rPr lang="en-US" dirty="0"/>
              <a:t>Created in </a:t>
            </a:r>
            <a:r>
              <a:rPr lang="en-US" i="1" dirty="0"/>
              <a:t>default</a:t>
            </a:r>
            <a:r>
              <a:rPr lang="en-US" dirty="0"/>
              <a:t> namespace</a:t>
            </a:r>
          </a:p>
          <a:p>
            <a:pPr lvl="1"/>
            <a:r>
              <a:rPr lang="en-US" dirty="0"/>
              <a:t>No “–n” flag is specified</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a:t>
            </a:r>
            <a:r>
              <a:rPr lang="en-US" i="1" dirty="0" err="1">
                <a:latin typeface="Consolas" panose="020B0609020204030204" pitchFamily="49" charset="0"/>
              </a:rPr>
              <a:t>testpod</a:t>
            </a:r>
            <a:endParaRPr lang="en-US" i="1"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logs -f </a:t>
            </a:r>
            <a:r>
              <a:rPr lang="en-US" i="1" dirty="0" err="1">
                <a:latin typeface="Consolas" panose="020B0609020204030204" pitchFamily="49" charset="0"/>
              </a:rPr>
              <a:t>testpod</a:t>
            </a:r>
            <a:endParaRPr lang="en-US" i="1" dirty="0">
              <a:latin typeface="Consolas" panose="020B0609020204030204" pitchFamily="49" charset="0"/>
            </a:endParaRPr>
          </a:p>
        </p:txBody>
      </p:sp>
    </p:spTree>
    <p:extLst>
      <p:ext uri="{BB962C8B-B14F-4D97-AF65-F5344CB8AC3E}">
        <p14:creationId xmlns:p14="http://schemas.microsoft.com/office/powerpoint/2010/main" val="1645121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7B1B-6C71-4983-B979-2043DB971AFC}"/>
              </a:ext>
            </a:extLst>
          </p:cNvPr>
          <p:cNvSpPr>
            <a:spLocks noGrp="1"/>
          </p:cNvSpPr>
          <p:nvPr>
            <p:ph type="title"/>
          </p:nvPr>
        </p:nvSpPr>
        <p:spPr/>
        <p:txBody>
          <a:bodyPr/>
          <a:lstStyle/>
          <a:p>
            <a:r>
              <a:rPr lang="en-US" dirty="0"/>
              <a:t>Create Pods – pods1.yml</a:t>
            </a:r>
          </a:p>
        </p:txBody>
      </p:sp>
      <p:sp>
        <p:nvSpPr>
          <p:cNvPr id="3" name="Content Placeholder 2">
            <a:extLst>
              <a:ext uri="{FF2B5EF4-FFF2-40B4-BE49-F238E27FC236}">
                <a16:creationId xmlns:a16="http://schemas.microsoft.com/office/drawing/2014/main" id="{E61B0BDB-0EE4-4EC8-A080-7419E94567DF}"/>
              </a:ext>
            </a:extLst>
          </p:cNvPr>
          <p:cNvSpPr>
            <a:spLocks noGrp="1"/>
          </p:cNvSpPr>
          <p:nvPr>
            <p:ph idx="1"/>
          </p:nvPr>
        </p:nvSpPr>
        <p:spPr>
          <a:xfrm>
            <a:off x="677334" y="2160589"/>
            <a:ext cx="8596668" cy="3880773"/>
          </a:xfrm>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 –o wide</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 –o </a:t>
            </a:r>
            <a:r>
              <a:rPr lang="en-US" dirty="0" err="1">
                <a:latin typeface="Consolas" panose="020B0609020204030204" pitchFamily="49" charset="0"/>
              </a:rPr>
              <a:t>yaml</a:t>
            </a:r>
            <a:endParaRPr lang="en-US" dirty="0">
              <a:latin typeface="Consolas" panose="020B0609020204030204" pitchFamily="49" charset="0"/>
            </a:endParaRPr>
          </a:p>
          <a:p>
            <a:pPr lvl="1"/>
            <a:r>
              <a:rPr lang="en-US" dirty="0">
                <a:latin typeface="Consolas" panose="020B0609020204030204" pitchFamily="49" charset="0"/>
              </a:rPr>
              <a:t>Pod data in YAML format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delete pods </a:t>
            </a:r>
            <a:r>
              <a:rPr lang="en-US" i="1" dirty="0" err="1">
                <a:latin typeface="Consolas" panose="020B0609020204030204" pitchFamily="49" charset="0"/>
              </a:rPr>
              <a:t>testpod</a:t>
            </a:r>
            <a:endParaRPr lang="en-US" i="1" dirty="0">
              <a:latin typeface="Consolas" panose="020B0609020204030204" pitchFamily="49" charset="0"/>
            </a:endParaRPr>
          </a:p>
        </p:txBody>
      </p:sp>
    </p:spTree>
    <p:extLst>
      <p:ext uri="{BB962C8B-B14F-4D97-AF65-F5344CB8AC3E}">
        <p14:creationId xmlns:p14="http://schemas.microsoft.com/office/powerpoint/2010/main" val="147963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35A-9355-4754-86E4-EB9BBC42311C}"/>
              </a:ext>
            </a:extLst>
          </p:cNvPr>
          <p:cNvSpPr>
            <a:spLocks noGrp="1"/>
          </p:cNvSpPr>
          <p:nvPr>
            <p:ph type="title"/>
          </p:nvPr>
        </p:nvSpPr>
        <p:spPr/>
        <p:txBody>
          <a:bodyPr/>
          <a:lstStyle/>
          <a:p>
            <a:r>
              <a:rPr lang="en-US" dirty="0"/>
              <a:t>Create Pods  - pods2.yml</a:t>
            </a:r>
          </a:p>
        </p:txBody>
      </p:sp>
      <p:sp>
        <p:nvSpPr>
          <p:cNvPr id="3" name="Content Placeholder 2">
            <a:extLst>
              <a:ext uri="{FF2B5EF4-FFF2-40B4-BE49-F238E27FC236}">
                <a16:creationId xmlns:a16="http://schemas.microsoft.com/office/drawing/2014/main" id="{48D6640F-69A5-4FF3-87BC-8BD99B711AE8}"/>
              </a:ext>
            </a:extLst>
          </p:cNvPr>
          <p:cNvSpPr>
            <a:spLocks noGrp="1"/>
          </p:cNvSpPr>
          <p:nvPr>
            <p:ph idx="1"/>
          </p:nvPr>
        </p:nvSpPr>
        <p:spPr/>
        <p:txBody>
          <a:bodyPr>
            <a:normAutofit fontScale="85000" lnSpcReduction="20000"/>
          </a:bodyPr>
          <a:lstStyle/>
          <a:p>
            <a:r>
              <a:rPr lang="en-US" dirty="0"/>
              <a:t>kind: Pod</a:t>
            </a:r>
          </a:p>
          <a:p>
            <a:r>
              <a:rPr lang="en-US" dirty="0" err="1"/>
              <a:t>apiVersion</a:t>
            </a:r>
            <a:r>
              <a:rPr lang="en-US" dirty="0"/>
              <a:t>: v1</a:t>
            </a:r>
          </a:p>
          <a:p>
            <a:r>
              <a:rPr lang="en-US" dirty="0"/>
              <a:t>metadata:</a:t>
            </a:r>
          </a:p>
          <a:p>
            <a:r>
              <a:rPr lang="en-US" dirty="0"/>
              <a:t>  name: </a:t>
            </a:r>
            <a:r>
              <a:rPr lang="en-US" b="1" i="1" dirty="0"/>
              <a:t>testpod2</a:t>
            </a:r>
          </a:p>
          <a:p>
            <a:r>
              <a:rPr lang="en-US" dirty="0"/>
              <a:t>  </a:t>
            </a:r>
            <a:r>
              <a:rPr lang="en-US" b="1" dirty="0"/>
              <a:t>annotations</a:t>
            </a:r>
            <a:r>
              <a:rPr lang="en-US" dirty="0"/>
              <a:t>:</a:t>
            </a:r>
          </a:p>
          <a:p>
            <a:r>
              <a:rPr lang="en-US" dirty="0"/>
              <a:t>    </a:t>
            </a:r>
            <a:r>
              <a:rPr lang="en-US" b="1" dirty="0"/>
              <a:t>description: our </a:t>
            </a:r>
            <a:r>
              <a:rPr lang="en-US" b="1" dirty="0" err="1"/>
              <a:t>testpod</a:t>
            </a:r>
            <a:r>
              <a:rPr lang="en-US" b="1" dirty="0"/>
              <a:t> with annotation description</a:t>
            </a:r>
          </a:p>
          <a:p>
            <a:r>
              <a:rPr lang="en-US" dirty="0"/>
              <a:t>spec:</a:t>
            </a:r>
          </a:p>
          <a:p>
            <a:r>
              <a:rPr lang="en-US" dirty="0"/>
              <a:t>  containers:</a:t>
            </a:r>
          </a:p>
          <a:p>
            <a:r>
              <a:rPr lang="en-US" dirty="0"/>
              <a:t>    - name: c01</a:t>
            </a:r>
          </a:p>
          <a:p>
            <a:r>
              <a:rPr lang="en-US" dirty="0"/>
              <a:t>      image: ubuntu</a:t>
            </a:r>
          </a:p>
          <a:p>
            <a:r>
              <a:rPr lang="en-US" dirty="0"/>
              <a:t>      command: ["/bin/bash", "-c", "while </a:t>
            </a:r>
            <a:r>
              <a:rPr lang="en-US" dirty="0" err="1"/>
              <a:t>true;do</a:t>
            </a:r>
            <a:r>
              <a:rPr lang="en-US" dirty="0"/>
              <a:t> echo Hello </a:t>
            </a:r>
            <a:r>
              <a:rPr lang="en-US" dirty="0" err="1"/>
              <a:t>Admin;sleep</a:t>
            </a:r>
            <a:r>
              <a:rPr lang="en-US" dirty="0"/>
              <a:t> 5;done"]</a:t>
            </a:r>
          </a:p>
          <a:p>
            <a:r>
              <a:rPr lang="en-US" dirty="0"/>
              <a:t>  </a:t>
            </a:r>
            <a:r>
              <a:rPr lang="en-US" dirty="0" err="1"/>
              <a:t>restartPolicy</a:t>
            </a:r>
            <a:r>
              <a:rPr lang="en-US" dirty="0"/>
              <a:t>: Never</a:t>
            </a:r>
          </a:p>
        </p:txBody>
      </p:sp>
    </p:spTree>
    <p:extLst>
      <p:ext uri="{BB962C8B-B14F-4D97-AF65-F5344CB8AC3E}">
        <p14:creationId xmlns:p14="http://schemas.microsoft.com/office/powerpoint/2010/main" val="405211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A499-9258-4526-B872-830903AA0CDA}"/>
              </a:ext>
            </a:extLst>
          </p:cNvPr>
          <p:cNvSpPr>
            <a:spLocks noGrp="1"/>
          </p:cNvSpPr>
          <p:nvPr>
            <p:ph type="title"/>
          </p:nvPr>
        </p:nvSpPr>
        <p:spPr/>
        <p:txBody>
          <a:bodyPr/>
          <a:lstStyle/>
          <a:p>
            <a:r>
              <a:rPr lang="en-US" dirty="0"/>
              <a:t>Create Pods – pods2.yml</a:t>
            </a:r>
          </a:p>
        </p:txBody>
      </p:sp>
      <p:sp>
        <p:nvSpPr>
          <p:cNvPr id="3" name="Content Placeholder 2">
            <a:extLst>
              <a:ext uri="{FF2B5EF4-FFF2-40B4-BE49-F238E27FC236}">
                <a16:creationId xmlns:a16="http://schemas.microsoft.com/office/drawing/2014/main" id="{4EBF7547-835F-4E32-99FF-6469164C289F}"/>
              </a:ext>
            </a:extLst>
          </p:cNvPr>
          <p:cNvSpPr>
            <a:spLocks noGrp="1"/>
          </p:cNvSpPr>
          <p:nvPr>
            <p:ph idx="1"/>
          </p:nvPr>
        </p:nvSpPr>
        <p:spPr/>
        <p:txBody>
          <a:bodyPr>
            <a:normAutofit lnSpcReduction="10000"/>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pods2.yml</a:t>
            </a:r>
          </a:p>
          <a:p>
            <a:pPr lvl="1"/>
            <a:r>
              <a:rPr lang="en-US" dirty="0"/>
              <a:t>Created in </a:t>
            </a:r>
            <a:r>
              <a:rPr lang="en-US" i="1" dirty="0"/>
              <a:t>default</a:t>
            </a:r>
            <a:r>
              <a:rPr lang="en-US" dirty="0"/>
              <a:t> namespace</a:t>
            </a:r>
          </a:p>
          <a:p>
            <a:pPr lvl="1"/>
            <a:r>
              <a:rPr lang="en-US" dirty="0"/>
              <a:t>No “–n” flag is specified</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a:t>
            </a:r>
            <a:r>
              <a:rPr lang="en-US" i="1" dirty="0">
                <a:latin typeface="Consolas" panose="020B0609020204030204" pitchFamily="49" charset="0"/>
              </a:rPr>
              <a:t>testpod2</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logs -f </a:t>
            </a:r>
            <a:r>
              <a:rPr lang="en-US" i="1" dirty="0">
                <a:latin typeface="Consolas" panose="020B0609020204030204" pitchFamily="49" charset="0"/>
              </a:rPr>
              <a:t>testpod2</a:t>
            </a:r>
          </a:p>
          <a:p>
            <a:endParaRPr lang="en-US" i="1"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exec testpod2 – hostname</a:t>
            </a:r>
          </a:p>
          <a:p>
            <a:r>
              <a:rPr lang="en-US" dirty="0" err="1">
                <a:latin typeface="Consolas" panose="020B0609020204030204" pitchFamily="49" charset="0"/>
              </a:rPr>
              <a:t>kubectl</a:t>
            </a:r>
            <a:r>
              <a:rPr lang="en-US" dirty="0">
                <a:latin typeface="Consolas" panose="020B0609020204030204" pitchFamily="49" charset="0"/>
              </a:rPr>
              <a:t> exec testpod2 – hostname -</a:t>
            </a:r>
            <a:r>
              <a:rPr lang="en-US" dirty="0" err="1">
                <a:latin typeface="Consolas" panose="020B0609020204030204" pitchFamily="49" charset="0"/>
              </a:rPr>
              <a:t>i</a:t>
            </a:r>
            <a:endParaRPr lang="en-US" dirty="0">
              <a:latin typeface="Consolas" panose="020B0609020204030204" pitchFamily="49" charset="0"/>
            </a:endParaRPr>
          </a:p>
        </p:txBody>
      </p:sp>
    </p:spTree>
    <p:extLst>
      <p:ext uri="{BB962C8B-B14F-4D97-AF65-F5344CB8AC3E}">
        <p14:creationId xmlns:p14="http://schemas.microsoft.com/office/powerpoint/2010/main" val="366613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5EE3-455B-4AB2-9115-22EDD720D82C}"/>
              </a:ext>
            </a:extLst>
          </p:cNvPr>
          <p:cNvSpPr>
            <a:spLocks noGrp="1"/>
          </p:cNvSpPr>
          <p:nvPr>
            <p:ph type="title"/>
          </p:nvPr>
        </p:nvSpPr>
        <p:spPr/>
        <p:txBody>
          <a:bodyPr/>
          <a:lstStyle/>
          <a:p>
            <a:r>
              <a:rPr lang="en-US" dirty="0"/>
              <a:t>Create Pods – pod-</a:t>
            </a:r>
            <a:r>
              <a:rPr lang="en-US" dirty="0" err="1"/>
              <a:t>multi.yml</a:t>
            </a:r>
            <a:endParaRPr lang="en-US" dirty="0"/>
          </a:p>
        </p:txBody>
      </p:sp>
      <p:sp>
        <p:nvSpPr>
          <p:cNvPr id="3" name="Content Placeholder 2">
            <a:extLst>
              <a:ext uri="{FF2B5EF4-FFF2-40B4-BE49-F238E27FC236}">
                <a16:creationId xmlns:a16="http://schemas.microsoft.com/office/drawing/2014/main" id="{B8024681-BC24-4C90-94FA-D9908A8C90E9}"/>
              </a:ext>
            </a:extLst>
          </p:cNvPr>
          <p:cNvSpPr>
            <a:spLocks noGrp="1"/>
          </p:cNvSpPr>
          <p:nvPr>
            <p:ph idx="1"/>
          </p:nvPr>
        </p:nvSpPr>
        <p:spPr>
          <a:xfrm>
            <a:off x="677334" y="1685925"/>
            <a:ext cx="8596668" cy="4355437"/>
          </a:xfrm>
        </p:spPr>
        <p:txBody>
          <a:bodyPr>
            <a:normAutofit fontScale="70000" lnSpcReduction="20000"/>
          </a:bodyPr>
          <a:lstStyle/>
          <a:p>
            <a:r>
              <a:rPr lang="en-US" dirty="0"/>
              <a:t>kind: Pod</a:t>
            </a:r>
          </a:p>
          <a:p>
            <a:r>
              <a:rPr lang="en-US" dirty="0" err="1"/>
              <a:t>apiVersion</a:t>
            </a:r>
            <a:r>
              <a:rPr lang="en-US" dirty="0"/>
              <a:t>: v1</a:t>
            </a:r>
          </a:p>
          <a:p>
            <a:r>
              <a:rPr lang="en-US" dirty="0"/>
              <a:t>metadata:</a:t>
            </a:r>
          </a:p>
          <a:p>
            <a:r>
              <a:rPr lang="en-US" dirty="0"/>
              <a:t>  name: </a:t>
            </a:r>
            <a:r>
              <a:rPr lang="en-US" b="1" i="1" dirty="0"/>
              <a:t>testpod3</a:t>
            </a:r>
          </a:p>
          <a:p>
            <a:r>
              <a:rPr lang="en-US" dirty="0"/>
              <a:t>  annotations:</a:t>
            </a:r>
          </a:p>
          <a:p>
            <a:r>
              <a:rPr lang="en-US" dirty="0"/>
              <a:t>    description: our </a:t>
            </a:r>
            <a:r>
              <a:rPr lang="en-US" dirty="0" err="1"/>
              <a:t>testpod</a:t>
            </a:r>
            <a:r>
              <a:rPr lang="en-US" dirty="0"/>
              <a:t> with annotation description</a:t>
            </a:r>
          </a:p>
          <a:p>
            <a:r>
              <a:rPr lang="en-US" dirty="0"/>
              <a:t>spec:</a:t>
            </a:r>
          </a:p>
          <a:p>
            <a:r>
              <a:rPr lang="en-US" dirty="0"/>
              <a:t>  containers:</a:t>
            </a:r>
          </a:p>
          <a:p>
            <a:r>
              <a:rPr lang="en-US" dirty="0"/>
              <a:t>    - name: c01</a:t>
            </a:r>
          </a:p>
          <a:p>
            <a:r>
              <a:rPr lang="en-US" dirty="0"/>
              <a:t>      image: ubuntu</a:t>
            </a:r>
          </a:p>
          <a:p>
            <a:r>
              <a:rPr lang="en-US" dirty="0"/>
              <a:t>      command: ["/bin/bash", "-c", "while </a:t>
            </a:r>
            <a:r>
              <a:rPr lang="en-US" dirty="0" err="1"/>
              <a:t>true;do</a:t>
            </a:r>
            <a:r>
              <a:rPr lang="en-US" dirty="0"/>
              <a:t> echo Hello </a:t>
            </a:r>
            <a:r>
              <a:rPr lang="en-US" dirty="0" err="1"/>
              <a:t>Admin;sleep</a:t>
            </a:r>
            <a:r>
              <a:rPr lang="en-US" dirty="0"/>
              <a:t> 5;done"]</a:t>
            </a:r>
          </a:p>
          <a:p>
            <a:r>
              <a:rPr lang="en-US" dirty="0"/>
              <a:t>    - name: c02</a:t>
            </a:r>
          </a:p>
          <a:p>
            <a:r>
              <a:rPr lang="en-US" dirty="0"/>
              <a:t>      image: ubuntu</a:t>
            </a:r>
          </a:p>
          <a:p>
            <a:r>
              <a:rPr lang="en-US" dirty="0"/>
              <a:t>      command: ["/bin/bash", "-c", "while </a:t>
            </a:r>
            <a:r>
              <a:rPr lang="en-US" dirty="0" err="1"/>
              <a:t>true;do</a:t>
            </a:r>
            <a:r>
              <a:rPr lang="en-US" dirty="0"/>
              <a:t> echo Hello </a:t>
            </a:r>
            <a:r>
              <a:rPr lang="en-US" dirty="0" err="1"/>
              <a:t>Users;sleep</a:t>
            </a:r>
            <a:r>
              <a:rPr lang="en-US" dirty="0"/>
              <a:t> 5;done"]</a:t>
            </a:r>
          </a:p>
          <a:p>
            <a:r>
              <a:rPr lang="en-US" dirty="0"/>
              <a:t>  </a:t>
            </a:r>
            <a:r>
              <a:rPr lang="en-US" dirty="0" err="1"/>
              <a:t>restartPolicy</a:t>
            </a:r>
            <a:r>
              <a:rPr lang="en-US" dirty="0"/>
              <a:t>: Never</a:t>
            </a:r>
          </a:p>
        </p:txBody>
      </p:sp>
    </p:spTree>
    <p:extLst>
      <p:ext uri="{BB962C8B-B14F-4D97-AF65-F5344CB8AC3E}">
        <p14:creationId xmlns:p14="http://schemas.microsoft.com/office/powerpoint/2010/main" val="427829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A499-9258-4526-B872-830903AA0CDA}"/>
              </a:ext>
            </a:extLst>
          </p:cNvPr>
          <p:cNvSpPr>
            <a:spLocks noGrp="1"/>
          </p:cNvSpPr>
          <p:nvPr>
            <p:ph type="title"/>
          </p:nvPr>
        </p:nvSpPr>
        <p:spPr/>
        <p:txBody>
          <a:bodyPr/>
          <a:lstStyle/>
          <a:p>
            <a:r>
              <a:rPr lang="en-US" dirty="0"/>
              <a:t>Create Pods – pod-</a:t>
            </a:r>
            <a:r>
              <a:rPr lang="en-US" dirty="0" err="1"/>
              <a:t>multi.yml</a:t>
            </a:r>
            <a:endParaRPr lang="en-US" dirty="0"/>
          </a:p>
        </p:txBody>
      </p:sp>
      <p:sp>
        <p:nvSpPr>
          <p:cNvPr id="3" name="Content Placeholder 2">
            <a:extLst>
              <a:ext uri="{FF2B5EF4-FFF2-40B4-BE49-F238E27FC236}">
                <a16:creationId xmlns:a16="http://schemas.microsoft.com/office/drawing/2014/main" id="{4EBF7547-835F-4E32-99FF-6469164C289F}"/>
              </a:ext>
            </a:extLst>
          </p:cNvPr>
          <p:cNvSpPr>
            <a:spLocks noGrp="1"/>
          </p:cNvSpPr>
          <p:nvPr>
            <p:ph idx="1"/>
          </p:nvPr>
        </p:nvSpPr>
        <p:spPr/>
        <p:txBody>
          <a:bodyPr>
            <a:normAutofit fontScale="85000" lnSpcReduction="20000"/>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multi.yml</a:t>
            </a:r>
            <a:endParaRPr lang="en-US" dirty="0">
              <a:latin typeface="Consolas" panose="020B0609020204030204" pitchFamily="49" charset="0"/>
            </a:endParaRPr>
          </a:p>
          <a:p>
            <a:pPr lvl="1"/>
            <a:r>
              <a:rPr lang="en-US" dirty="0"/>
              <a:t>Created in </a:t>
            </a:r>
            <a:r>
              <a:rPr lang="en-US" i="1" dirty="0"/>
              <a:t>default</a:t>
            </a:r>
            <a:r>
              <a:rPr lang="en-US" dirty="0"/>
              <a:t> namespace</a:t>
            </a:r>
          </a:p>
          <a:p>
            <a:pPr lvl="1"/>
            <a:r>
              <a:rPr lang="en-US" dirty="0"/>
              <a:t>No “–n” flag is specified</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 (Observe 2/2 under Ready)</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a:t>
            </a:r>
            <a:r>
              <a:rPr lang="en-US" i="1" dirty="0">
                <a:latin typeface="Consolas" panose="020B0609020204030204" pitchFamily="49" charset="0"/>
              </a:rPr>
              <a:t>testpod3</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logs -f </a:t>
            </a:r>
            <a:r>
              <a:rPr lang="en-US" i="1" dirty="0">
                <a:latin typeface="Consolas" panose="020B0609020204030204" pitchFamily="49" charset="0"/>
              </a:rPr>
              <a:t>testpod3 </a:t>
            </a:r>
            <a:r>
              <a:rPr lang="en-US" b="1" i="1" dirty="0">
                <a:solidFill>
                  <a:srgbClr val="FF0000"/>
                </a:solidFill>
                <a:latin typeface="Consolas" panose="020B0609020204030204" pitchFamily="49" charset="0"/>
              </a:rPr>
              <a:t>–c c01</a:t>
            </a:r>
          </a:p>
          <a:p>
            <a:pPr lvl="1"/>
            <a:r>
              <a:rPr lang="en-US" i="1" dirty="0">
                <a:latin typeface="Consolas" panose="020B0609020204030204" pitchFamily="49" charset="0"/>
              </a:rPr>
              <a:t>Logs from container c01</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logs -f </a:t>
            </a:r>
            <a:r>
              <a:rPr lang="en-US" i="1" dirty="0">
                <a:latin typeface="Consolas" panose="020B0609020204030204" pitchFamily="49" charset="0"/>
              </a:rPr>
              <a:t>testpod3 </a:t>
            </a:r>
            <a:r>
              <a:rPr lang="en-US" b="1" i="1" dirty="0">
                <a:solidFill>
                  <a:srgbClr val="FF0000"/>
                </a:solidFill>
                <a:latin typeface="Consolas" panose="020B0609020204030204" pitchFamily="49" charset="0"/>
              </a:rPr>
              <a:t>–c c02</a:t>
            </a:r>
          </a:p>
          <a:p>
            <a:endParaRPr lang="en-US" i="1"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exec testpod3 – hostname</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exec testpod3 – hostname -</a:t>
            </a:r>
            <a:r>
              <a:rPr lang="en-US" dirty="0" err="1">
                <a:latin typeface="Consolas" panose="020B0609020204030204" pitchFamily="49" charset="0"/>
              </a:rPr>
              <a:t>i</a:t>
            </a:r>
            <a:endParaRPr lang="en-US" dirty="0">
              <a:latin typeface="Consolas" panose="020B0609020204030204" pitchFamily="49" charset="0"/>
            </a:endParaRPr>
          </a:p>
        </p:txBody>
      </p:sp>
    </p:spTree>
    <p:extLst>
      <p:ext uri="{BB962C8B-B14F-4D97-AF65-F5344CB8AC3E}">
        <p14:creationId xmlns:p14="http://schemas.microsoft.com/office/powerpoint/2010/main" val="3936290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7DFA-6CA9-4064-95DF-1EAAB7B4E6A1}"/>
              </a:ext>
            </a:extLst>
          </p:cNvPr>
          <p:cNvSpPr>
            <a:spLocks noGrp="1"/>
          </p:cNvSpPr>
          <p:nvPr>
            <p:ph type="title"/>
          </p:nvPr>
        </p:nvSpPr>
        <p:spPr/>
        <p:txBody>
          <a:bodyPr/>
          <a:lstStyle/>
          <a:p>
            <a:r>
              <a:rPr lang="en-US" dirty="0"/>
              <a:t>Kubernetes - Orchestrator</a:t>
            </a:r>
          </a:p>
        </p:txBody>
      </p:sp>
      <p:pic>
        <p:nvPicPr>
          <p:cNvPr id="4" name="Content Placeholder 3">
            <a:extLst>
              <a:ext uri="{FF2B5EF4-FFF2-40B4-BE49-F238E27FC236}">
                <a16:creationId xmlns:a16="http://schemas.microsoft.com/office/drawing/2014/main" id="{8B970260-9CAB-47C1-B25F-310DEA211EDC}"/>
              </a:ext>
            </a:extLst>
          </p:cNvPr>
          <p:cNvPicPr>
            <a:picLocks noGrp="1" noChangeAspect="1"/>
          </p:cNvPicPr>
          <p:nvPr>
            <p:ph idx="1"/>
          </p:nvPr>
        </p:nvPicPr>
        <p:blipFill>
          <a:blip r:embed="rId2"/>
          <a:stretch>
            <a:fillRect/>
          </a:stretch>
        </p:blipFill>
        <p:spPr>
          <a:xfrm>
            <a:off x="1255988" y="2160588"/>
            <a:ext cx="7440061" cy="3881437"/>
          </a:xfrm>
          <a:prstGeom prst="rect">
            <a:avLst/>
          </a:prstGeom>
        </p:spPr>
      </p:pic>
    </p:spTree>
    <p:extLst>
      <p:ext uri="{BB962C8B-B14F-4D97-AF65-F5344CB8AC3E}">
        <p14:creationId xmlns:p14="http://schemas.microsoft.com/office/powerpoint/2010/main" val="2570098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4716-1CCE-4A03-BB6E-8759A967F4B5}"/>
              </a:ext>
            </a:extLst>
          </p:cNvPr>
          <p:cNvSpPr>
            <a:spLocks noGrp="1"/>
          </p:cNvSpPr>
          <p:nvPr>
            <p:ph type="title"/>
          </p:nvPr>
        </p:nvSpPr>
        <p:spPr/>
        <p:txBody>
          <a:bodyPr/>
          <a:lstStyle/>
          <a:p>
            <a:r>
              <a:rPr lang="en-US" dirty="0"/>
              <a:t>Create Pod – pod-</a:t>
            </a:r>
            <a:r>
              <a:rPr lang="en-US" dirty="0" err="1"/>
              <a:t>label.yml</a:t>
            </a:r>
            <a:endParaRPr lang="en-US" dirty="0"/>
          </a:p>
        </p:txBody>
      </p:sp>
      <p:sp>
        <p:nvSpPr>
          <p:cNvPr id="3" name="Content Placeholder 2">
            <a:extLst>
              <a:ext uri="{FF2B5EF4-FFF2-40B4-BE49-F238E27FC236}">
                <a16:creationId xmlns:a16="http://schemas.microsoft.com/office/drawing/2014/main" id="{3CED9217-FA0A-48E3-890F-F0A9614E793F}"/>
              </a:ext>
            </a:extLst>
          </p:cNvPr>
          <p:cNvSpPr>
            <a:spLocks noGrp="1"/>
          </p:cNvSpPr>
          <p:nvPr>
            <p:ph idx="1"/>
          </p:nvPr>
        </p:nvSpPr>
        <p:spPr/>
        <p:txBody>
          <a:bodyPr>
            <a:normAutofit fontScale="77500" lnSpcReduction="20000"/>
          </a:bodyPr>
          <a:lstStyle/>
          <a:p>
            <a:r>
              <a:rPr lang="en-US" dirty="0"/>
              <a:t>kind: Pod</a:t>
            </a:r>
          </a:p>
          <a:p>
            <a:r>
              <a:rPr lang="en-US" dirty="0" err="1"/>
              <a:t>apiVersion</a:t>
            </a:r>
            <a:r>
              <a:rPr lang="en-US" dirty="0"/>
              <a:t>: v1</a:t>
            </a:r>
          </a:p>
          <a:p>
            <a:r>
              <a:rPr lang="en-US" dirty="0"/>
              <a:t>metadata:</a:t>
            </a:r>
          </a:p>
          <a:p>
            <a:r>
              <a:rPr lang="en-US" dirty="0"/>
              <a:t>  name: testpod4</a:t>
            </a:r>
          </a:p>
          <a:p>
            <a:r>
              <a:rPr lang="en-US" b="1" dirty="0"/>
              <a:t>  labels: </a:t>
            </a:r>
          </a:p>
          <a:p>
            <a:r>
              <a:rPr lang="en-US" b="1" dirty="0"/>
              <a:t>    env: prod</a:t>
            </a:r>
          </a:p>
          <a:p>
            <a:r>
              <a:rPr lang="en-US" b="1" dirty="0"/>
              <a:t>    version: v1.0</a:t>
            </a:r>
          </a:p>
          <a:p>
            <a:r>
              <a:rPr lang="en-US" dirty="0"/>
              <a:t>spec:</a:t>
            </a:r>
          </a:p>
          <a:p>
            <a:r>
              <a:rPr lang="en-US" dirty="0"/>
              <a:t>  containers:</a:t>
            </a:r>
          </a:p>
          <a:p>
            <a:r>
              <a:rPr lang="en-US" dirty="0"/>
              <a:t>    - name: c03</a:t>
            </a:r>
          </a:p>
          <a:p>
            <a:r>
              <a:rPr lang="en-US" dirty="0"/>
              <a:t>      image: ubuntu</a:t>
            </a:r>
          </a:p>
          <a:p>
            <a:r>
              <a:rPr lang="en-US" dirty="0"/>
              <a:t>      command: ["/bin/bash", "-c", "while </a:t>
            </a:r>
            <a:r>
              <a:rPr lang="en-US" dirty="0" err="1"/>
              <a:t>true;do</a:t>
            </a:r>
            <a:r>
              <a:rPr lang="en-US" dirty="0"/>
              <a:t> echo Hello </a:t>
            </a:r>
            <a:r>
              <a:rPr lang="en-US" dirty="0" err="1"/>
              <a:t>Labels;sleep</a:t>
            </a:r>
            <a:r>
              <a:rPr lang="en-US" dirty="0"/>
              <a:t> 5;done"]</a:t>
            </a:r>
          </a:p>
          <a:p>
            <a:r>
              <a:rPr lang="en-US" dirty="0"/>
              <a:t>  </a:t>
            </a:r>
            <a:r>
              <a:rPr lang="en-US" dirty="0" err="1"/>
              <a:t>restartPolicy</a:t>
            </a:r>
            <a:r>
              <a:rPr lang="en-US" dirty="0"/>
              <a:t>: Never</a:t>
            </a:r>
          </a:p>
        </p:txBody>
      </p:sp>
    </p:spTree>
    <p:extLst>
      <p:ext uri="{BB962C8B-B14F-4D97-AF65-F5344CB8AC3E}">
        <p14:creationId xmlns:p14="http://schemas.microsoft.com/office/powerpoint/2010/main" val="1667399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F373-8DBE-4308-911F-27C77053AEFB}"/>
              </a:ext>
            </a:extLst>
          </p:cNvPr>
          <p:cNvSpPr>
            <a:spLocks noGrp="1"/>
          </p:cNvSpPr>
          <p:nvPr>
            <p:ph type="title"/>
          </p:nvPr>
        </p:nvSpPr>
        <p:spPr/>
        <p:txBody>
          <a:bodyPr/>
          <a:lstStyle/>
          <a:p>
            <a:r>
              <a:rPr lang="en-US" dirty="0"/>
              <a:t>Create Pod – pod-</a:t>
            </a:r>
            <a:r>
              <a:rPr lang="en-US" dirty="0" err="1"/>
              <a:t>label.yml</a:t>
            </a:r>
            <a:endParaRPr lang="en-US" dirty="0"/>
          </a:p>
        </p:txBody>
      </p:sp>
      <p:sp>
        <p:nvSpPr>
          <p:cNvPr id="3" name="Content Placeholder 2">
            <a:extLst>
              <a:ext uri="{FF2B5EF4-FFF2-40B4-BE49-F238E27FC236}">
                <a16:creationId xmlns:a16="http://schemas.microsoft.com/office/drawing/2014/main" id="{9743118B-CE42-42B3-9A5F-4D5B4E6861E0}"/>
              </a:ext>
            </a:extLst>
          </p:cNvPr>
          <p:cNvSpPr>
            <a:spLocks noGrp="1"/>
          </p:cNvSpPr>
          <p:nvPr>
            <p:ph idx="1"/>
          </p:nvPr>
        </p:nvSpPr>
        <p:spPr/>
        <p:txBody>
          <a:bodyPr>
            <a:normAutofit/>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label.yml</a:t>
            </a:r>
            <a:endParaRPr lang="en-US" dirty="0">
              <a:latin typeface="Consolas" panose="020B0609020204030204" pitchFamily="49" charset="0"/>
            </a:endParaRPr>
          </a:p>
          <a:p>
            <a:pPr lvl="1"/>
            <a:r>
              <a:rPr lang="en-US" dirty="0"/>
              <a:t>Created in </a:t>
            </a:r>
            <a:r>
              <a:rPr lang="en-US" i="1" dirty="0"/>
              <a:t>default</a:t>
            </a:r>
            <a:r>
              <a:rPr lang="en-US" dirty="0"/>
              <a:t> namespace</a:t>
            </a:r>
          </a:p>
          <a:p>
            <a:pPr lvl="1"/>
            <a:r>
              <a:rPr lang="en-US" dirty="0"/>
              <a:t>No “–n” flag is specified</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a:t>
            </a:r>
            <a:r>
              <a:rPr lang="en-US" i="1" dirty="0">
                <a:latin typeface="Consolas" panose="020B0609020204030204" pitchFamily="49" charset="0"/>
              </a:rPr>
              <a:t>testpod4</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logs -f </a:t>
            </a:r>
            <a:r>
              <a:rPr lang="en-US" i="1" dirty="0">
                <a:latin typeface="Consolas" panose="020B0609020204030204" pitchFamily="49" charset="0"/>
              </a:rPr>
              <a:t>testpod4</a:t>
            </a:r>
          </a:p>
          <a:p>
            <a:endParaRPr lang="en-US" i="1"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exec testpod4 – hostname</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exec testpod4 – hostname -</a:t>
            </a:r>
            <a:r>
              <a:rPr lang="en-US" dirty="0" err="1">
                <a:latin typeface="Consolas" panose="020B0609020204030204" pitchFamily="49" charset="0"/>
              </a:rPr>
              <a:t>i</a:t>
            </a:r>
            <a:endParaRPr lang="en-US" dirty="0">
              <a:latin typeface="Consolas" panose="020B0609020204030204" pitchFamily="49" charset="0"/>
            </a:endParaRPr>
          </a:p>
          <a:p>
            <a:endParaRPr lang="en-US" dirty="0"/>
          </a:p>
        </p:txBody>
      </p:sp>
    </p:spTree>
    <p:extLst>
      <p:ext uri="{BB962C8B-B14F-4D97-AF65-F5344CB8AC3E}">
        <p14:creationId xmlns:p14="http://schemas.microsoft.com/office/powerpoint/2010/main" val="1289584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1649-A56C-4E90-9E97-A12AC0F940DC}"/>
              </a:ext>
            </a:extLst>
          </p:cNvPr>
          <p:cNvSpPr>
            <a:spLocks noGrp="1"/>
          </p:cNvSpPr>
          <p:nvPr>
            <p:ph type="title"/>
          </p:nvPr>
        </p:nvSpPr>
        <p:spPr/>
        <p:txBody>
          <a:bodyPr/>
          <a:lstStyle/>
          <a:p>
            <a:r>
              <a:rPr lang="en-US" dirty="0"/>
              <a:t>Labels - Additional Commands</a:t>
            </a:r>
          </a:p>
        </p:txBody>
      </p:sp>
      <p:sp>
        <p:nvSpPr>
          <p:cNvPr id="3" name="Content Placeholder 2">
            <a:extLst>
              <a:ext uri="{FF2B5EF4-FFF2-40B4-BE49-F238E27FC236}">
                <a16:creationId xmlns:a16="http://schemas.microsoft.com/office/drawing/2014/main" id="{D4EE8793-64E9-4F11-9730-810103BF16DE}"/>
              </a:ext>
            </a:extLst>
          </p:cNvPr>
          <p:cNvSpPr>
            <a:spLocks noGrp="1"/>
          </p:cNvSpPr>
          <p:nvPr>
            <p:ph idx="1"/>
          </p:nvPr>
        </p:nvSpPr>
        <p:spPr/>
        <p:txBody>
          <a:bodyPr>
            <a:normAutofit lnSpcReduction="10000"/>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 --show-labels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label pods &lt;&lt;</a:t>
            </a:r>
            <a:r>
              <a:rPr lang="en-US" dirty="0" err="1">
                <a:latin typeface="Consolas" panose="020B0609020204030204" pitchFamily="49" charset="0"/>
              </a:rPr>
              <a:t>podname</a:t>
            </a:r>
            <a:r>
              <a:rPr lang="en-US" dirty="0">
                <a:latin typeface="Consolas" panose="020B0609020204030204" pitchFamily="49" charset="0"/>
              </a:rPr>
              <a:t>&gt;&gt; &lt;key&gt;=&lt;value&gt;</a:t>
            </a:r>
          </a:p>
          <a:p>
            <a:pPr lvl="1"/>
            <a:r>
              <a:rPr lang="en-US" dirty="0">
                <a:latin typeface="+mj-lt"/>
              </a:rPr>
              <a:t>e.g. </a:t>
            </a:r>
            <a:r>
              <a:rPr lang="en-US" dirty="0" err="1">
                <a:latin typeface="+mj-lt"/>
              </a:rPr>
              <a:t>kubectl</a:t>
            </a:r>
            <a:r>
              <a:rPr lang="en-US" dirty="0">
                <a:latin typeface="+mj-lt"/>
              </a:rPr>
              <a:t> label pods </a:t>
            </a:r>
            <a:r>
              <a:rPr lang="en-US" dirty="0" err="1">
                <a:latin typeface="+mj-lt"/>
              </a:rPr>
              <a:t>podmulti</a:t>
            </a:r>
            <a:r>
              <a:rPr lang="en-US" dirty="0">
                <a:latin typeface="+mj-lt"/>
              </a:rPr>
              <a:t> env=prod</a:t>
            </a:r>
          </a:p>
          <a:p>
            <a:pPr lvl="1"/>
            <a:r>
              <a:rPr lang="en-US" dirty="0">
                <a:latin typeface="+mj-lt"/>
              </a:rPr>
              <a:t>Applying label to Existing pods.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 -l env=prod</a:t>
            </a:r>
          </a:p>
          <a:p>
            <a:pPr lvl="1"/>
            <a:r>
              <a:rPr lang="en-US" dirty="0">
                <a:latin typeface="+mj-lt"/>
              </a:rPr>
              <a:t>Display all pods matching labels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delete pods -l env=</a:t>
            </a:r>
            <a:r>
              <a:rPr lang="en-US" dirty="0" err="1">
                <a:latin typeface="Consolas" panose="020B0609020204030204" pitchFamily="49" charset="0"/>
              </a:rPr>
              <a:t>uat</a:t>
            </a:r>
            <a:endParaRPr lang="en-US" dirty="0">
              <a:latin typeface="Consolas" panose="020B0609020204030204" pitchFamily="49" charset="0"/>
            </a:endParaRPr>
          </a:p>
          <a:p>
            <a:endParaRPr lang="en-US" dirty="0"/>
          </a:p>
        </p:txBody>
      </p:sp>
    </p:spTree>
    <p:extLst>
      <p:ext uri="{BB962C8B-B14F-4D97-AF65-F5344CB8AC3E}">
        <p14:creationId xmlns:p14="http://schemas.microsoft.com/office/powerpoint/2010/main" val="101818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CFC7-00A5-416E-9019-30185E24C43D}"/>
              </a:ext>
            </a:extLst>
          </p:cNvPr>
          <p:cNvSpPr>
            <a:spLocks noGrp="1"/>
          </p:cNvSpPr>
          <p:nvPr>
            <p:ph type="title"/>
          </p:nvPr>
        </p:nvSpPr>
        <p:spPr/>
        <p:txBody>
          <a:bodyPr/>
          <a:lstStyle/>
          <a:p>
            <a:r>
              <a:rPr lang="en-US" dirty="0"/>
              <a:t>Scaling and Replication</a:t>
            </a:r>
          </a:p>
        </p:txBody>
      </p:sp>
      <p:sp>
        <p:nvSpPr>
          <p:cNvPr id="3" name="Content Placeholder 2">
            <a:extLst>
              <a:ext uri="{FF2B5EF4-FFF2-40B4-BE49-F238E27FC236}">
                <a16:creationId xmlns:a16="http://schemas.microsoft.com/office/drawing/2014/main" id="{A7344CC2-0193-4DE8-BAAB-9A8F93A07B00}"/>
              </a:ext>
            </a:extLst>
          </p:cNvPr>
          <p:cNvSpPr>
            <a:spLocks noGrp="1"/>
          </p:cNvSpPr>
          <p:nvPr>
            <p:ph idx="1"/>
          </p:nvPr>
        </p:nvSpPr>
        <p:spPr/>
        <p:txBody>
          <a:bodyPr/>
          <a:lstStyle/>
          <a:p>
            <a:r>
              <a:rPr lang="en-US" dirty="0"/>
              <a:t>Replication Controller</a:t>
            </a:r>
          </a:p>
          <a:p>
            <a:endParaRPr lang="en-US" dirty="0"/>
          </a:p>
          <a:p>
            <a:r>
              <a:rPr lang="en-US" dirty="0"/>
              <a:t>Replica Set</a:t>
            </a:r>
          </a:p>
          <a:p>
            <a:endParaRPr lang="en-US" dirty="0"/>
          </a:p>
          <a:p>
            <a:r>
              <a:rPr lang="en-US" dirty="0"/>
              <a:t>Deployments</a:t>
            </a:r>
          </a:p>
          <a:p>
            <a:endParaRPr lang="en-US" dirty="0"/>
          </a:p>
          <a:p>
            <a:r>
              <a:rPr lang="en-US" dirty="0"/>
              <a:t>Actual state = Desired State</a:t>
            </a:r>
          </a:p>
        </p:txBody>
      </p:sp>
    </p:spTree>
    <p:extLst>
      <p:ext uri="{BB962C8B-B14F-4D97-AF65-F5344CB8AC3E}">
        <p14:creationId xmlns:p14="http://schemas.microsoft.com/office/powerpoint/2010/main" val="2816444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25C4-5DFB-49E6-9618-AB75CA451E1A}"/>
              </a:ext>
            </a:extLst>
          </p:cNvPr>
          <p:cNvSpPr>
            <a:spLocks noGrp="1"/>
          </p:cNvSpPr>
          <p:nvPr>
            <p:ph type="title"/>
          </p:nvPr>
        </p:nvSpPr>
        <p:spPr>
          <a:xfrm>
            <a:off x="677334" y="609600"/>
            <a:ext cx="9209616" cy="1320800"/>
          </a:xfrm>
        </p:spPr>
        <p:txBody>
          <a:bodyPr/>
          <a:lstStyle/>
          <a:p>
            <a:r>
              <a:rPr lang="en-US" dirty="0"/>
              <a:t>Create Pod - pod-</a:t>
            </a:r>
            <a:r>
              <a:rPr lang="en-US" dirty="0" err="1"/>
              <a:t>replicationController.yaml</a:t>
            </a:r>
            <a:endParaRPr lang="en-US" dirty="0"/>
          </a:p>
        </p:txBody>
      </p:sp>
      <p:sp>
        <p:nvSpPr>
          <p:cNvPr id="3" name="Content Placeholder 2">
            <a:extLst>
              <a:ext uri="{FF2B5EF4-FFF2-40B4-BE49-F238E27FC236}">
                <a16:creationId xmlns:a16="http://schemas.microsoft.com/office/drawing/2014/main" id="{ACD6FA8A-8104-404B-BA11-A3F17C73FB7A}"/>
              </a:ext>
            </a:extLst>
          </p:cNvPr>
          <p:cNvSpPr>
            <a:spLocks noGrp="1"/>
          </p:cNvSpPr>
          <p:nvPr>
            <p:ph idx="1"/>
          </p:nvPr>
        </p:nvSpPr>
        <p:spPr>
          <a:xfrm>
            <a:off x="677334" y="1488613"/>
            <a:ext cx="8596668" cy="4759787"/>
          </a:xfrm>
        </p:spPr>
        <p:txBody>
          <a:bodyPr>
            <a:noAutofit/>
          </a:bodyPr>
          <a:lstStyle/>
          <a:p>
            <a:r>
              <a:rPr lang="en-US" sz="1050" dirty="0"/>
              <a:t>kind: </a:t>
            </a:r>
            <a:r>
              <a:rPr lang="en-US" sz="1050" dirty="0" err="1"/>
              <a:t>ReplicationController</a:t>
            </a:r>
            <a:endParaRPr lang="en-US" sz="1050" dirty="0"/>
          </a:p>
          <a:p>
            <a:r>
              <a:rPr lang="en-US" sz="1050" dirty="0" err="1"/>
              <a:t>apiVersion</a:t>
            </a:r>
            <a:r>
              <a:rPr lang="en-US" sz="1050" dirty="0"/>
              <a:t>: v1</a:t>
            </a:r>
          </a:p>
          <a:p>
            <a:r>
              <a:rPr lang="en-US" sz="1050" dirty="0"/>
              <a:t>metadata:</a:t>
            </a:r>
          </a:p>
          <a:p>
            <a:r>
              <a:rPr lang="en-US" sz="1050" dirty="0"/>
              <a:t>  name: </a:t>
            </a:r>
            <a:r>
              <a:rPr lang="en-US" sz="1050" dirty="0" err="1"/>
              <a:t>replicationcontroller</a:t>
            </a:r>
            <a:endParaRPr lang="en-US" sz="1050" dirty="0"/>
          </a:p>
          <a:p>
            <a:r>
              <a:rPr lang="en-US" sz="1050" dirty="0"/>
              <a:t>spec:</a:t>
            </a:r>
          </a:p>
          <a:p>
            <a:r>
              <a:rPr lang="en-US" sz="1050" dirty="0"/>
              <a:t>  replicas: 2</a:t>
            </a:r>
          </a:p>
          <a:p>
            <a:r>
              <a:rPr lang="en-US" sz="1050" dirty="0"/>
              <a:t>  selector:</a:t>
            </a:r>
          </a:p>
          <a:p>
            <a:r>
              <a:rPr lang="en-US" sz="1050" dirty="0"/>
              <a:t>    </a:t>
            </a:r>
            <a:r>
              <a:rPr lang="en-US" sz="1050" dirty="0" err="1"/>
              <a:t>myname</a:t>
            </a:r>
            <a:r>
              <a:rPr lang="en-US" sz="1050" dirty="0"/>
              <a:t>: </a:t>
            </a:r>
            <a:r>
              <a:rPr lang="en-US" sz="1050" dirty="0" err="1"/>
              <a:t>adminpod</a:t>
            </a:r>
            <a:endParaRPr lang="en-US" sz="1050" dirty="0"/>
          </a:p>
          <a:p>
            <a:r>
              <a:rPr lang="en-US" sz="1050" dirty="0"/>
              <a:t>  template:</a:t>
            </a:r>
          </a:p>
          <a:p>
            <a:r>
              <a:rPr lang="en-US" sz="1050" dirty="0"/>
              <a:t>    metadata:</a:t>
            </a:r>
          </a:p>
          <a:p>
            <a:r>
              <a:rPr lang="en-US" sz="1050" dirty="0"/>
              <a:t>      name: testpod5</a:t>
            </a:r>
          </a:p>
          <a:p>
            <a:r>
              <a:rPr lang="en-US" sz="1050" dirty="0"/>
              <a:t>      labels:</a:t>
            </a:r>
          </a:p>
          <a:p>
            <a:r>
              <a:rPr lang="en-US" sz="1050" dirty="0"/>
              <a:t>        </a:t>
            </a:r>
            <a:r>
              <a:rPr lang="en-US" sz="1050" dirty="0" err="1"/>
              <a:t>myname</a:t>
            </a:r>
            <a:r>
              <a:rPr lang="en-US" sz="1050" dirty="0"/>
              <a:t>: </a:t>
            </a:r>
            <a:r>
              <a:rPr lang="en-US" sz="1050" dirty="0" err="1"/>
              <a:t>adminpod</a:t>
            </a:r>
            <a:endParaRPr lang="en-US" sz="1050" dirty="0"/>
          </a:p>
          <a:p>
            <a:r>
              <a:rPr lang="en-US" sz="1050" dirty="0"/>
              <a:t>    spec:</a:t>
            </a:r>
          </a:p>
          <a:p>
            <a:r>
              <a:rPr lang="en-US" sz="1050" dirty="0"/>
              <a:t>      containers:</a:t>
            </a:r>
          </a:p>
          <a:p>
            <a:r>
              <a:rPr lang="en-US" sz="1050" dirty="0"/>
              <a:t>        - name: c04</a:t>
            </a:r>
          </a:p>
          <a:p>
            <a:r>
              <a:rPr lang="en-US" sz="1050" dirty="0"/>
              <a:t>          image: ubuntu</a:t>
            </a:r>
          </a:p>
          <a:p>
            <a:r>
              <a:rPr lang="en-US" sz="1050" dirty="0"/>
              <a:t>          command: ["/bin/bash", "-c", "while </a:t>
            </a:r>
            <a:r>
              <a:rPr lang="en-US" sz="1050" dirty="0" err="1"/>
              <a:t>true;do</a:t>
            </a:r>
            <a:r>
              <a:rPr lang="en-US" sz="1050" dirty="0"/>
              <a:t> echo Hello </a:t>
            </a:r>
            <a:r>
              <a:rPr lang="en-US" sz="1050" dirty="0" err="1"/>
              <a:t>Labels;sleep</a:t>
            </a:r>
            <a:r>
              <a:rPr lang="en-US" sz="1050" dirty="0"/>
              <a:t> 5;done"]</a:t>
            </a:r>
          </a:p>
        </p:txBody>
      </p:sp>
    </p:spTree>
    <p:extLst>
      <p:ext uri="{BB962C8B-B14F-4D97-AF65-F5344CB8AC3E}">
        <p14:creationId xmlns:p14="http://schemas.microsoft.com/office/powerpoint/2010/main" val="3058658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F9BA-92DC-449D-8268-2D41CA96B763}"/>
              </a:ext>
            </a:extLst>
          </p:cNvPr>
          <p:cNvSpPr>
            <a:spLocks noGrp="1"/>
          </p:cNvSpPr>
          <p:nvPr>
            <p:ph type="title"/>
          </p:nvPr>
        </p:nvSpPr>
        <p:spPr/>
        <p:txBody>
          <a:bodyPr/>
          <a:lstStyle/>
          <a:p>
            <a:r>
              <a:rPr lang="en-US" dirty="0"/>
              <a:t>Pod Replication</a:t>
            </a:r>
          </a:p>
        </p:txBody>
      </p:sp>
      <p:sp>
        <p:nvSpPr>
          <p:cNvPr id="3" name="Content Placeholder 2">
            <a:extLst>
              <a:ext uri="{FF2B5EF4-FFF2-40B4-BE49-F238E27FC236}">
                <a16:creationId xmlns:a16="http://schemas.microsoft.com/office/drawing/2014/main" id="{B7A0BF4F-D1DE-4975-BB70-598B40442ED4}"/>
              </a:ext>
            </a:extLst>
          </p:cNvPr>
          <p:cNvSpPr>
            <a:spLocks noGrp="1"/>
          </p:cNvSpPr>
          <p:nvPr>
            <p:ph idx="1"/>
          </p:nvPr>
        </p:nvSpPr>
        <p:spPr/>
        <p:txBody>
          <a:bodyPr>
            <a:normAutofit/>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replicationController.yaml</a:t>
            </a:r>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pPr lvl="1"/>
            <a:r>
              <a:rPr lang="en-US" dirty="0"/>
              <a:t>Check number of pods</a:t>
            </a:r>
          </a:p>
          <a:p>
            <a:r>
              <a:rPr lang="en-US" b="1" i="1" dirty="0"/>
              <a:t>Edit </a:t>
            </a:r>
            <a:r>
              <a:rPr lang="en-US" b="1" i="1" dirty="0" err="1"/>
              <a:t>yaml</a:t>
            </a:r>
            <a:r>
              <a:rPr lang="en-US" b="1" i="1" dirty="0"/>
              <a:t> file change replicas to 5</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replicationController.yaml</a:t>
            </a:r>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t>
            </a:r>
            <a:r>
              <a:rPr lang="en-US" dirty="0">
                <a:solidFill>
                  <a:srgbClr val="FF0000"/>
                </a:solidFill>
                <a:latin typeface="Consolas" panose="020B0609020204030204" pitchFamily="49" charset="0"/>
              </a:rPr>
              <a:t>delete</a:t>
            </a:r>
            <a:r>
              <a:rPr lang="en-US" dirty="0">
                <a:latin typeface="Consolas" panose="020B0609020204030204" pitchFamily="49" charset="0"/>
              </a:rPr>
              <a:t> pod &lt;&lt;pod name&gt;&gt;</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pPr lvl="1"/>
            <a:r>
              <a:rPr lang="en-US" dirty="0"/>
              <a:t>Check for number of pods </a:t>
            </a:r>
            <a:r>
              <a:rPr lang="en-US" i="1" dirty="0"/>
              <a:t>(Actual State = Desired State)</a:t>
            </a:r>
          </a:p>
        </p:txBody>
      </p:sp>
    </p:spTree>
    <p:extLst>
      <p:ext uri="{BB962C8B-B14F-4D97-AF65-F5344CB8AC3E}">
        <p14:creationId xmlns:p14="http://schemas.microsoft.com/office/powerpoint/2010/main" val="2957508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DB17-D333-4DB5-94DF-DA58C65D25D0}"/>
              </a:ext>
            </a:extLst>
          </p:cNvPr>
          <p:cNvSpPr>
            <a:spLocks noGrp="1"/>
          </p:cNvSpPr>
          <p:nvPr>
            <p:ph type="title"/>
          </p:nvPr>
        </p:nvSpPr>
        <p:spPr/>
        <p:txBody>
          <a:bodyPr/>
          <a:lstStyle/>
          <a:p>
            <a:r>
              <a:rPr lang="en-US" dirty="0"/>
              <a:t>Exercise - Replication</a:t>
            </a:r>
          </a:p>
        </p:txBody>
      </p:sp>
      <p:sp>
        <p:nvSpPr>
          <p:cNvPr id="3" name="Content Placeholder 2">
            <a:extLst>
              <a:ext uri="{FF2B5EF4-FFF2-40B4-BE49-F238E27FC236}">
                <a16:creationId xmlns:a16="http://schemas.microsoft.com/office/drawing/2014/main" id="{4E902259-5BE4-41EF-81AF-3D02BAEEF513}"/>
              </a:ext>
            </a:extLst>
          </p:cNvPr>
          <p:cNvSpPr>
            <a:spLocks noGrp="1"/>
          </p:cNvSpPr>
          <p:nvPr>
            <p:ph idx="1"/>
          </p:nvPr>
        </p:nvSpPr>
        <p:spPr/>
        <p:txBody>
          <a:bodyPr>
            <a:normAutofit/>
          </a:bodyPr>
          <a:lstStyle/>
          <a:p>
            <a:r>
              <a:rPr lang="en-US" dirty="0"/>
              <a:t>Rename </a:t>
            </a:r>
            <a:r>
              <a:rPr lang="en-US" dirty="0" err="1"/>
              <a:t>yaml</a:t>
            </a:r>
            <a:r>
              <a:rPr lang="en-US" dirty="0"/>
              <a:t> file and </a:t>
            </a:r>
            <a:r>
              <a:rPr lang="en-US" b="1" i="1" dirty="0"/>
              <a:t>only</a:t>
            </a:r>
            <a:r>
              <a:rPr lang="en-US" dirty="0"/>
              <a:t>  edit replicas count to less than 5 </a:t>
            </a:r>
          </a:p>
          <a:p>
            <a:r>
              <a:rPr lang="en-US" dirty="0">
                <a:latin typeface="Consolas" panose="020B0609020204030204" pitchFamily="49" charset="0"/>
              </a:rPr>
              <a:t>$cp pod-</a:t>
            </a:r>
            <a:r>
              <a:rPr lang="en-US" dirty="0" err="1">
                <a:latin typeface="Consolas" panose="020B0609020204030204" pitchFamily="49" charset="0"/>
              </a:rPr>
              <a:t>replicationController.yaml</a:t>
            </a:r>
            <a:r>
              <a:rPr lang="en-US" dirty="0">
                <a:latin typeface="Consolas" panose="020B0609020204030204" pitchFamily="49" charset="0"/>
              </a:rPr>
              <a:t> </a:t>
            </a:r>
            <a:r>
              <a:rPr lang="en-US" dirty="0" err="1">
                <a:latin typeface="Consolas" panose="020B0609020204030204" pitchFamily="49" charset="0"/>
              </a:rPr>
              <a:t>rc.yaml</a:t>
            </a:r>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pPr lvl="1"/>
            <a:r>
              <a:rPr lang="en-US" dirty="0"/>
              <a:t>Observer the output</a:t>
            </a:r>
          </a:p>
          <a:p>
            <a:pPr lvl="1"/>
            <a:r>
              <a:rPr lang="en-US" dirty="0"/>
              <a:t>Understanding the output</a:t>
            </a:r>
          </a:p>
          <a:p>
            <a:pPr lvl="1"/>
            <a:endParaRPr lang="en-US" dirty="0"/>
          </a:p>
          <a:p>
            <a:r>
              <a:rPr lang="en-US" dirty="0">
                <a:latin typeface="Consolas" panose="020B0609020204030204" pitchFamily="49" charset="0"/>
              </a:rPr>
              <a:t>In renamed </a:t>
            </a:r>
            <a:r>
              <a:rPr lang="en-US" dirty="0" err="1">
                <a:latin typeface="Consolas" panose="020B0609020204030204" pitchFamily="49" charset="0"/>
              </a:rPr>
              <a:t>yaml</a:t>
            </a:r>
            <a:r>
              <a:rPr lang="en-US" dirty="0">
                <a:latin typeface="Consolas" panose="020B0609020204030204" pitchFamily="49" charset="0"/>
              </a:rPr>
              <a:t> file, change name of a kind (</a:t>
            </a:r>
            <a:r>
              <a:rPr lang="en-US" dirty="0" err="1">
                <a:latin typeface="Consolas" panose="020B0609020204030204" pitchFamily="49" charset="0"/>
              </a:rPr>
              <a:t>replicationcontroller</a:t>
            </a:r>
            <a:r>
              <a:rPr lang="en-US" dirty="0">
                <a:latin typeface="Consolas" panose="020B0609020204030204" pitchFamily="49" charset="0"/>
              </a:rPr>
              <a:t> to </a:t>
            </a:r>
            <a:r>
              <a:rPr lang="en-US" i="1" dirty="0">
                <a:latin typeface="Consolas" panose="020B0609020204030204" pitchFamily="49" charset="0"/>
              </a:rPr>
              <a:t>your name</a:t>
            </a:r>
            <a:r>
              <a:rPr lang="en-US" dirty="0">
                <a:latin typeface="Consolas" panose="020B0609020204030204" pitchFamily="49" charset="0"/>
              </a:rPr>
              <a:t> ) and apply, get all pods.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delete pods --all</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pPr marL="457200" lvl="1" indent="0">
              <a:buNone/>
            </a:pPr>
            <a:endParaRPr lang="en-US" dirty="0"/>
          </a:p>
        </p:txBody>
      </p:sp>
    </p:spTree>
    <p:extLst>
      <p:ext uri="{BB962C8B-B14F-4D97-AF65-F5344CB8AC3E}">
        <p14:creationId xmlns:p14="http://schemas.microsoft.com/office/powerpoint/2010/main" val="1006847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68A8-C28F-468F-9B2F-19E2B469E485}"/>
              </a:ext>
            </a:extLst>
          </p:cNvPr>
          <p:cNvSpPr>
            <a:spLocks noGrp="1"/>
          </p:cNvSpPr>
          <p:nvPr>
            <p:ph type="title"/>
          </p:nvPr>
        </p:nvSpPr>
        <p:spPr/>
        <p:txBody>
          <a:bodyPr/>
          <a:lstStyle/>
          <a:p>
            <a:r>
              <a:rPr lang="en-US" dirty="0"/>
              <a:t>Exercise - Replication</a:t>
            </a:r>
          </a:p>
        </p:txBody>
      </p:sp>
      <p:sp>
        <p:nvSpPr>
          <p:cNvPr id="3" name="Content Placeholder 2">
            <a:extLst>
              <a:ext uri="{FF2B5EF4-FFF2-40B4-BE49-F238E27FC236}">
                <a16:creationId xmlns:a16="http://schemas.microsoft.com/office/drawing/2014/main" id="{C8F82FE9-40C2-4DF0-AFD2-00C85CF56E31}"/>
              </a:ext>
            </a:extLst>
          </p:cNvPr>
          <p:cNvSpPr>
            <a:spLocks noGrp="1"/>
          </p:cNvSpPr>
          <p:nvPr>
            <p:ph idx="1"/>
          </p:nvPr>
        </p:nvSpPr>
        <p:spPr>
          <a:xfrm>
            <a:off x="677334" y="2170114"/>
            <a:ext cx="8596668" cy="3880773"/>
          </a:xfrm>
        </p:spPr>
        <p:txBody>
          <a:bodyPr/>
          <a:lstStyle/>
          <a:p>
            <a:r>
              <a:rPr lang="en-US" dirty="0"/>
              <a:t>How to delete then these pods?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dirty="0" err="1">
                <a:latin typeface="Consolas" panose="020B0609020204030204" pitchFamily="49" charset="0"/>
              </a:rPr>
              <a:t>rc</a:t>
            </a:r>
            <a:endParaRPr lang="en-US" dirty="0">
              <a:latin typeface="Consolas" panose="020B0609020204030204" pitchFamily="49" charset="0"/>
            </a:endParaRPr>
          </a:p>
          <a:p>
            <a:pPr lvl="1"/>
            <a:r>
              <a:rPr lang="en-US" dirty="0">
                <a:latin typeface="+mj-lt"/>
              </a:rPr>
              <a:t>List down all Replication Controllers</a:t>
            </a:r>
          </a:p>
          <a:p>
            <a:pPr lvl="1"/>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delete </a:t>
            </a:r>
            <a:r>
              <a:rPr lang="en-US" dirty="0" err="1">
                <a:latin typeface="Consolas" panose="020B0609020204030204" pitchFamily="49" charset="0"/>
              </a:rPr>
              <a:t>rc</a:t>
            </a:r>
            <a:r>
              <a:rPr lang="en-US" dirty="0">
                <a:latin typeface="Consolas" panose="020B0609020204030204" pitchFamily="49" charset="0"/>
              </a:rPr>
              <a:t> --all</a:t>
            </a:r>
          </a:p>
          <a:p>
            <a:pPr lvl="1"/>
            <a:r>
              <a:rPr lang="en-US" dirty="0">
                <a:latin typeface="+mj-lt"/>
              </a:rPr>
              <a:t>Delete all Replication Controllers</a:t>
            </a:r>
          </a:p>
        </p:txBody>
      </p:sp>
    </p:spTree>
    <p:extLst>
      <p:ext uri="{BB962C8B-B14F-4D97-AF65-F5344CB8AC3E}">
        <p14:creationId xmlns:p14="http://schemas.microsoft.com/office/powerpoint/2010/main" val="1443786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67FA-D59F-4C3C-8898-FA5466EDAE34}"/>
              </a:ext>
            </a:extLst>
          </p:cNvPr>
          <p:cNvSpPr>
            <a:spLocks noGrp="1"/>
          </p:cNvSpPr>
          <p:nvPr>
            <p:ph type="title"/>
          </p:nvPr>
        </p:nvSpPr>
        <p:spPr/>
        <p:txBody>
          <a:bodyPr/>
          <a:lstStyle/>
          <a:p>
            <a:r>
              <a:rPr lang="en-US" dirty="0"/>
              <a:t>Replication Scaling</a:t>
            </a:r>
          </a:p>
        </p:txBody>
      </p:sp>
      <p:sp>
        <p:nvSpPr>
          <p:cNvPr id="3" name="Content Placeholder 2">
            <a:extLst>
              <a:ext uri="{FF2B5EF4-FFF2-40B4-BE49-F238E27FC236}">
                <a16:creationId xmlns:a16="http://schemas.microsoft.com/office/drawing/2014/main" id="{BEEFC7E3-B59B-43E6-B3DE-EAE1FF790B4D}"/>
              </a:ext>
            </a:extLst>
          </p:cNvPr>
          <p:cNvSpPr>
            <a:spLocks noGrp="1"/>
          </p:cNvSpPr>
          <p:nvPr>
            <p:ph idx="1"/>
          </p:nvPr>
        </p:nvSpPr>
        <p:spPr/>
        <p:txBody>
          <a:bodyPr>
            <a:normAutofit lnSpcReduction="10000"/>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scale --replicas=7 </a:t>
            </a:r>
            <a:r>
              <a:rPr lang="en-US" dirty="0" err="1">
                <a:latin typeface="Consolas" panose="020B0609020204030204" pitchFamily="49" charset="0"/>
              </a:rPr>
              <a:t>replicationcontroller</a:t>
            </a:r>
            <a:r>
              <a:rPr lang="en-US" dirty="0">
                <a:latin typeface="Consolas" panose="020B0609020204030204" pitchFamily="49" charset="0"/>
              </a:rPr>
              <a:t> -l </a:t>
            </a:r>
            <a:r>
              <a:rPr lang="en-US" dirty="0" err="1">
                <a:latin typeface="Consolas" panose="020B0609020204030204" pitchFamily="49" charset="0"/>
              </a:rPr>
              <a:t>myname</a:t>
            </a:r>
            <a:r>
              <a:rPr lang="en-US" dirty="0">
                <a:latin typeface="Consolas" panose="020B0609020204030204" pitchFamily="49" charset="0"/>
              </a:rPr>
              <a:t>=</a:t>
            </a:r>
            <a:r>
              <a:rPr lang="en-US" dirty="0" err="1">
                <a:latin typeface="Consolas" panose="020B0609020204030204" pitchFamily="49" charset="0"/>
              </a:rPr>
              <a:t>adminpod</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pPr lvl="1"/>
            <a:r>
              <a:rPr lang="en-US" dirty="0">
                <a:latin typeface="Consolas" panose="020B0609020204030204" pitchFamily="49" charset="0"/>
              </a:rPr>
              <a:t>Count=7?</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scale --replicas=0 </a:t>
            </a:r>
            <a:r>
              <a:rPr lang="en-US" dirty="0" err="1">
                <a:latin typeface="Consolas" panose="020B0609020204030204" pitchFamily="49" charset="0"/>
              </a:rPr>
              <a:t>replicationcontroller</a:t>
            </a:r>
            <a:r>
              <a:rPr lang="en-US" dirty="0">
                <a:latin typeface="Consolas" panose="020B0609020204030204" pitchFamily="49" charset="0"/>
              </a:rPr>
              <a:t> -l </a:t>
            </a:r>
            <a:r>
              <a:rPr lang="en-US" dirty="0" err="1">
                <a:latin typeface="Consolas" panose="020B0609020204030204" pitchFamily="49" charset="0"/>
              </a:rPr>
              <a:t>myname</a:t>
            </a:r>
            <a:r>
              <a:rPr lang="en-US" dirty="0">
                <a:latin typeface="Consolas" panose="020B0609020204030204" pitchFamily="49" charset="0"/>
              </a:rPr>
              <a:t>=</a:t>
            </a:r>
            <a:r>
              <a:rPr lang="en-US" dirty="0" err="1">
                <a:latin typeface="Consolas" panose="020B0609020204030204" pitchFamily="49" charset="0"/>
              </a:rPr>
              <a:t>adminpod</a:t>
            </a:r>
            <a:endParaRPr lang="en-US" dirty="0">
              <a:latin typeface="Consolas" panose="020B0609020204030204" pitchFamily="49" charset="0"/>
            </a:endParaRPr>
          </a:p>
          <a:p>
            <a:pPr lvl="1"/>
            <a:r>
              <a:rPr lang="en-US" dirty="0">
                <a:latin typeface="Consolas" panose="020B0609020204030204" pitchFamily="49" charset="0"/>
              </a:rPr>
              <a:t>Count=0?</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dirty="0" err="1">
                <a:latin typeface="Consolas" panose="020B0609020204030204" pitchFamily="49" charset="0"/>
              </a:rPr>
              <a:t>rc</a:t>
            </a:r>
            <a:endParaRPr lang="en-US" dirty="0">
              <a:latin typeface="Consolas" panose="020B0609020204030204" pitchFamily="49" charset="0"/>
            </a:endParaRPr>
          </a:p>
        </p:txBody>
      </p:sp>
    </p:spTree>
    <p:extLst>
      <p:ext uri="{BB962C8B-B14F-4D97-AF65-F5344CB8AC3E}">
        <p14:creationId xmlns:p14="http://schemas.microsoft.com/office/powerpoint/2010/main" val="877331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AD57-3847-4558-973B-9C7A4130037B}"/>
              </a:ext>
            </a:extLst>
          </p:cNvPr>
          <p:cNvSpPr>
            <a:spLocks noGrp="1"/>
          </p:cNvSpPr>
          <p:nvPr>
            <p:ph type="title"/>
          </p:nvPr>
        </p:nvSpPr>
        <p:spPr/>
        <p:txBody>
          <a:bodyPr/>
          <a:lstStyle/>
          <a:p>
            <a:r>
              <a:rPr lang="en-US" dirty="0"/>
              <a:t>Creating Pods – pod-</a:t>
            </a:r>
            <a:r>
              <a:rPr lang="en-US" dirty="0" err="1"/>
              <a:t>replicaSet.yml</a:t>
            </a:r>
            <a:endParaRPr lang="en-US" dirty="0"/>
          </a:p>
        </p:txBody>
      </p:sp>
      <p:sp>
        <p:nvSpPr>
          <p:cNvPr id="3" name="Content Placeholder 2">
            <a:extLst>
              <a:ext uri="{FF2B5EF4-FFF2-40B4-BE49-F238E27FC236}">
                <a16:creationId xmlns:a16="http://schemas.microsoft.com/office/drawing/2014/main" id="{CFCB9E43-8C8C-4020-9A79-67788BDF3EE3}"/>
              </a:ext>
            </a:extLst>
          </p:cNvPr>
          <p:cNvSpPr>
            <a:spLocks noGrp="1"/>
          </p:cNvSpPr>
          <p:nvPr>
            <p:ph idx="1"/>
          </p:nvPr>
        </p:nvSpPr>
        <p:spPr>
          <a:xfrm>
            <a:off x="677334" y="1304925"/>
            <a:ext cx="8596668" cy="5229225"/>
          </a:xfrm>
        </p:spPr>
        <p:txBody>
          <a:bodyPr>
            <a:normAutofit fontScale="62500" lnSpcReduction="20000"/>
          </a:bodyPr>
          <a:lstStyle/>
          <a:p>
            <a:r>
              <a:rPr lang="en-US" dirty="0"/>
              <a:t>kind: </a:t>
            </a:r>
            <a:r>
              <a:rPr lang="en-US" dirty="0" err="1"/>
              <a:t>ReplicaSet</a:t>
            </a:r>
            <a:endParaRPr lang="en-US" dirty="0"/>
          </a:p>
          <a:p>
            <a:r>
              <a:rPr lang="en-US" b="1" dirty="0" err="1"/>
              <a:t>apiVersion</a:t>
            </a:r>
            <a:r>
              <a:rPr lang="en-US" b="1" dirty="0"/>
              <a:t>: extensions/v1beta1</a:t>
            </a:r>
          </a:p>
          <a:p>
            <a:r>
              <a:rPr lang="en-US" dirty="0"/>
              <a:t>metadata:</a:t>
            </a:r>
          </a:p>
          <a:p>
            <a:r>
              <a:rPr lang="en-US" dirty="0"/>
              <a:t>  name: </a:t>
            </a:r>
            <a:r>
              <a:rPr lang="en-US" dirty="0" err="1"/>
              <a:t>replicaset</a:t>
            </a:r>
            <a:endParaRPr lang="en-US" dirty="0"/>
          </a:p>
          <a:p>
            <a:r>
              <a:rPr lang="en-US" dirty="0"/>
              <a:t>spec:</a:t>
            </a:r>
          </a:p>
          <a:p>
            <a:r>
              <a:rPr lang="en-US" dirty="0"/>
              <a:t>  replicas: 2</a:t>
            </a:r>
          </a:p>
          <a:p>
            <a:r>
              <a:rPr lang="en-US" dirty="0"/>
              <a:t>  selector:</a:t>
            </a:r>
          </a:p>
          <a:p>
            <a:r>
              <a:rPr lang="en-US" dirty="0"/>
              <a:t>    </a:t>
            </a:r>
            <a:r>
              <a:rPr lang="en-US" b="1" dirty="0" err="1"/>
              <a:t>matchExpressions</a:t>
            </a:r>
            <a:r>
              <a:rPr lang="en-US" b="1" dirty="0"/>
              <a:t>:</a:t>
            </a:r>
          </a:p>
          <a:p>
            <a:r>
              <a:rPr lang="en-US" b="1" dirty="0"/>
              <a:t>      - {key: </a:t>
            </a:r>
            <a:r>
              <a:rPr lang="en-US" b="1" dirty="0" err="1"/>
              <a:t>myname</a:t>
            </a:r>
            <a:r>
              <a:rPr lang="en-US" b="1" dirty="0"/>
              <a:t>, operator: In, values: [</a:t>
            </a:r>
            <a:r>
              <a:rPr lang="en-US" b="1" dirty="0" err="1"/>
              <a:t>adminpod,admpod,admnpod</a:t>
            </a:r>
            <a:r>
              <a:rPr lang="en-US" b="1" dirty="0"/>
              <a:t>]}</a:t>
            </a:r>
          </a:p>
          <a:p>
            <a:r>
              <a:rPr lang="en-US" b="1" dirty="0"/>
              <a:t>      - {key: env, operator: </a:t>
            </a:r>
            <a:r>
              <a:rPr lang="en-US" b="1" dirty="0" err="1"/>
              <a:t>NotIn</a:t>
            </a:r>
            <a:r>
              <a:rPr lang="en-US" b="1" dirty="0"/>
              <a:t>, values: [production]}</a:t>
            </a:r>
          </a:p>
          <a:p>
            <a:r>
              <a:rPr lang="en-US" dirty="0"/>
              <a:t>  template:</a:t>
            </a:r>
          </a:p>
          <a:p>
            <a:r>
              <a:rPr lang="en-US" dirty="0"/>
              <a:t>    metadata:</a:t>
            </a:r>
          </a:p>
          <a:p>
            <a:r>
              <a:rPr lang="en-US" dirty="0"/>
              <a:t>      name: testpod7</a:t>
            </a:r>
          </a:p>
          <a:p>
            <a:r>
              <a:rPr lang="en-US" dirty="0"/>
              <a:t>      labels:</a:t>
            </a:r>
          </a:p>
          <a:p>
            <a:r>
              <a:rPr lang="en-US" dirty="0"/>
              <a:t>        </a:t>
            </a:r>
            <a:r>
              <a:rPr lang="en-US" dirty="0" err="1"/>
              <a:t>myname</a:t>
            </a:r>
            <a:r>
              <a:rPr lang="en-US" dirty="0"/>
              <a:t>: </a:t>
            </a:r>
            <a:r>
              <a:rPr lang="en-US" dirty="0" err="1"/>
              <a:t>adminpod</a:t>
            </a:r>
            <a:endParaRPr lang="en-US" dirty="0"/>
          </a:p>
          <a:p>
            <a:r>
              <a:rPr lang="en-US" dirty="0"/>
              <a:t>    spec:</a:t>
            </a:r>
          </a:p>
          <a:p>
            <a:r>
              <a:rPr lang="en-US" dirty="0"/>
              <a:t>      containers:</a:t>
            </a:r>
          </a:p>
          <a:p>
            <a:r>
              <a:rPr lang="en-US" dirty="0"/>
              <a:t>        - name: c05</a:t>
            </a:r>
          </a:p>
          <a:p>
            <a:r>
              <a:rPr lang="en-US" dirty="0"/>
              <a:t>          image: ubuntu</a:t>
            </a:r>
          </a:p>
          <a:p>
            <a:r>
              <a:rPr lang="en-US" dirty="0"/>
              <a:t>          command: ["/bin/bash", "-c", "while </a:t>
            </a:r>
            <a:r>
              <a:rPr lang="en-US" dirty="0" err="1"/>
              <a:t>true;do</a:t>
            </a:r>
            <a:r>
              <a:rPr lang="en-US" dirty="0"/>
              <a:t> echo Hello </a:t>
            </a:r>
            <a:r>
              <a:rPr lang="en-US" dirty="0" err="1"/>
              <a:t>ReplicaSets;sleep</a:t>
            </a:r>
            <a:r>
              <a:rPr lang="en-US" dirty="0"/>
              <a:t> 5;done"]</a:t>
            </a:r>
          </a:p>
        </p:txBody>
      </p:sp>
    </p:spTree>
    <p:extLst>
      <p:ext uri="{BB962C8B-B14F-4D97-AF65-F5344CB8AC3E}">
        <p14:creationId xmlns:p14="http://schemas.microsoft.com/office/powerpoint/2010/main" val="301265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5CC6A-4A04-46A3-A207-D08E825338E8}"/>
              </a:ext>
            </a:extLst>
          </p:cNvPr>
          <p:cNvSpPr>
            <a:spLocks noGrp="1"/>
          </p:cNvSpPr>
          <p:nvPr>
            <p:ph type="title"/>
          </p:nvPr>
        </p:nvSpPr>
        <p:spPr/>
        <p:txBody>
          <a:bodyPr/>
          <a:lstStyle/>
          <a:p>
            <a:r>
              <a:rPr lang="en-US" dirty="0"/>
              <a:t>Hands on </a:t>
            </a:r>
          </a:p>
        </p:txBody>
      </p:sp>
      <p:sp>
        <p:nvSpPr>
          <p:cNvPr id="3" name="Content Placeholder 2">
            <a:extLst>
              <a:ext uri="{FF2B5EF4-FFF2-40B4-BE49-F238E27FC236}">
                <a16:creationId xmlns:a16="http://schemas.microsoft.com/office/drawing/2014/main" id="{7797004F-ADD7-4923-8499-659C7A2569A5}"/>
              </a:ext>
            </a:extLst>
          </p:cNvPr>
          <p:cNvSpPr>
            <a:spLocks noGrp="1"/>
          </p:cNvSpPr>
          <p:nvPr>
            <p:ph idx="1"/>
          </p:nvPr>
        </p:nvSpPr>
        <p:spPr/>
        <p:txBody>
          <a:bodyPr/>
          <a:lstStyle/>
          <a:p>
            <a:r>
              <a:rPr lang="en-US" dirty="0">
                <a:hlinkClick r:id="rId2"/>
              </a:rPr>
              <a:t>https://labs.play-with-docker.com/</a:t>
            </a:r>
            <a:endParaRPr lang="en-US" dirty="0"/>
          </a:p>
          <a:p>
            <a:endParaRPr lang="en-US" dirty="0"/>
          </a:p>
          <a:p>
            <a:r>
              <a:rPr lang="en-US" dirty="0"/>
              <a:t>Docker Desktop</a:t>
            </a:r>
          </a:p>
          <a:p>
            <a:endParaRPr lang="en-US" dirty="0"/>
          </a:p>
          <a:p>
            <a:r>
              <a:rPr lang="en-US" dirty="0">
                <a:hlinkClick r:id="rId3"/>
              </a:rPr>
              <a:t>https://labs.play-with-k8s.com/</a:t>
            </a:r>
            <a:endParaRPr lang="en-US" dirty="0"/>
          </a:p>
          <a:p>
            <a:endParaRPr lang="en-US" dirty="0"/>
          </a:p>
          <a:p>
            <a:r>
              <a:rPr lang="en-US" b="1" i="1" dirty="0">
                <a:solidFill>
                  <a:srgbClr val="FF0000"/>
                </a:solidFill>
              </a:rPr>
              <a:t>Please use AWS VMs for Kubernetes, we need to make 3 node cluster</a:t>
            </a:r>
          </a:p>
          <a:p>
            <a:endParaRPr lang="en-US" dirty="0"/>
          </a:p>
          <a:p>
            <a:endParaRPr lang="en-US" dirty="0"/>
          </a:p>
        </p:txBody>
      </p:sp>
    </p:spTree>
    <p:extLst>
      <p:ext uri="{BB962C8B-B14F-4D97-AF65-F5344CB8AC3E}">
        <p14:creationId xmlns:p14="http://schemas.microsoft.com/office/powerpoint/2010/main" val="28977017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4D09-A515-47AE-9A4C-6088F17B4134}"/>
              </a:ext>
            </a:extLst>
          </p:cNvPr>
          <p:cNvSpPr>
            <a:spLocks noGrp="1"/>
          </p:cNvSpPr>
          <p:nvPr>
            <p:ph type="title"/>
          </p:nvPr>
        </p:nvSpPr>
        <p:spPr/>
        <p:txBody>
          <a:bodyPr/>
          <a:lstStyle/>
          <a:p>
            <a:r>
              <a:rPr lang="en-US" dirty="0"/>
              <a:t>Creating Pods – pod-</a:t>
            </a:r>
            <a:r>
              <a:rPr lang="en-US" dirty="0" err="1"/>
              <a:t>replicaSet.yml</a:t>
            </a:r>
            <a:endParaRPr lang="en-US" dirty="0"/>
          </a:p>
        </p:txBody>
      </p:sp>
      <p:sp>
        <p:nvSpPr>
          <p:cNvPr id="3" name="Content Placeholder 2">
            <a:extLst>
              <a:ext uri="{FF2B5EF4-FFF2-40B4-BE49-F238E27FC236}">
                <a16:creationId xmlns:a16="http://schemas.microsoft.com/office/drawing/2014/main" id="{BBDDC4D8-7F09-4FB5-9233-3BD6077F4F05}"/>
              </a:ext>
            </a:extLst>
          </p:cNvPr>
          <p:cNvSpPr>
            <a:spLocks noGrp="1"/>
          </p:cNvSpPr>
          <p:nvPr>
            <p:ph idx="1"/>
          </p:nvPr>
        </p:nvSpPr>
        <p:spPr/>
        <p:txBody>
          <a:bodyPr>
            <a:normAutofit lnSpcReduction="10000"/>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replicaSets.yml</a:t>
            </a:r>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b="1" dirty="0" err="1">
                <a:latin typeface="Consolas" panose="020B0609020204030204" pitchFamily="49" charset="0"/>
              </a:rPr>
              <a:t>rs</a:t>
            </a:r>
            <a:endParaRPr lang="en-US" b="1" dirty="0">
              <a:latin typeface="Consolas" panose="020B0609020204030204" pitchFamily="49" charset="0"/>
            </a:endParaRPr>
          </a:p>
          <a:p>
            <a:pPr lvl="1"/>
            <a:r>
              <a:rPr lang="en-US" dirty="0"/>
              <a:t>Check for Replica Sets</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a:t>
            </a:r>
            <a:r>
              <a:rPr lang="en-US" dirty="0" err="1">
                <a:latin typeface="Consolas" panose="020B0609020204030204" pitchFamily="49" charset="0"/>
              </a:rPr>
              <a:t>rs</a:t>
            </a:r>
            <a:r>
              <a:rPr lang="en-US" dirty="0">
                <a:latin typeface="Consolas" panose="020B0609020204030204" pitchFamily="49" charset="0"/>
              </a:rPr>
              <a:t> &lt;&lt;</a:t>
            </a:r>
            <a:r>
              <a:rPr lang="en-US" dirty="0" err="1">
                <a:latin typeface="Consolas" panose="020B0609020204030204" pitchFamily="49" charset="0"/>
              </a:rPr>
              <a:t>replicaSetName</a:t>
            </a:r>
            <a:r>
              <a:rPr lang="en-US" dirty="0">
                <a:latin typeface="Consolas" panose="020B0609020204030204" pitchFamily="49" charset="0"/>
              </a:rPr>
              <a:t>&gt;&gt;</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scale --replicas=5 </a:t>
            </a:r>
            <a:r>
              <a:rPr lang="en-US" dirty="0" err="1">
                <a:latin typeface="Consolas" panose="020B0609020204030204" pitchFamily="49" charset="0"/>
              </a:rPr>
              <a:t>rs</a:t>
            </a:r>
            <a:r>
              <a:rPr lang="en-US" dirty="0">
                <a:latin typeface="Consolas" panose="020B0609020204030204" pitchFamily="49" charset="0"/>
              </a:rPr>
              <a:t>/</a:t>
            </a:r>
            <a:r>
              <a:rPr lang="en-US" dirty="0" err="1">
                <a:latin typeface="Consolas" panose="020B0609020204030204" pitchFamily="49" charset="0"/>
              </a:rPr>
              <a:t>replicaset</a:t>
            </a:r>
            <a:r>
              <a:rPr lang="en-US" dirty="0">
                <a:latin typeface="Consolas" panose="020B0609020204030204" pitchFamily="49" charset="0"/>
              </a:rPr>
              <a:t> OR</a:t>
            </a: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scale -–replicas=3 </a:t>
            </a:r>
            <a:r>
              <a:rPr lang="en-US" dirty="0" err="1">
                <a:latin typeface="Consolas" panose="020B0609020204030204" pitchFamily="49" charset="0"/>
              </a:rPr>
              <a:t>rs</a:t>
            </a:r>
            <a:r>
              <a:rPr lang="en-US" dirty="0">
                <a:latin typeface="Consolas" panose="020B0609020204030204" pitchFamily="49" charset="0"/>
              </a:rPr>
              <a:t> –l </a:t>
            </a:r>
            <a:r>
              <a:rPr lang="en-US" dirty="0" err="1">
                <a:latin typeface="Consolas" panose="020B0609020204030204" pitchFamily="49" charset="0"/>
              </a:rPr>
              <a:t>myname</a:t>
            </a:r>
            <a:r>
              <a:rPr lang="en-US" dirty="0">
                <a:latin typeface="Consolas" panose="020B0609020204030204" pitchFamily="49" charset="0"/>
              </a:rPr>
              <a:t>=</a:t>
            </a:r>
            <a:r>
              <a:rPr lang="en-US" dirty="0" err="1">
                <a:latin typeface="Consolas" panose="020B0609020204030204" pitchFamily="49" charset="0"/>
              </a:rPr>
              <a:t>adminpod</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t>
            </a:r>
            <a:r>
              <a:rPr lang="en-US" dirty="0">
                <a:solidFill>
                  <a:srgbClr val="FF0000"/>
                </a:solidFill>
                <a:latin typeface="Consolas" panose="020B0609020204030204" pitchFamily="49" charset="0"/>
              </a:rPr>
              <a:t>delete</a:t>
            </a:r>
            <a:r>
              <a:rPr lang="en-US" dirty="0">
                <a:latin typeface="Consolas" panose="020B0609020204030204" pitchFamily="49" charset="0"/>
              </a:rPr>
              <a:t> </a:t>
            </a:r>
            <a:r>
              <a:rPr lang="en-US" dirty="0" err="1">
                <a:latin typeface="Consolas" panose="020B0609020204030204" pitchFamily="49" charset="0"/>
              </a:rPr>
              <a:t>rs</a:t>
            </a:r>
            <a:r>
              <a:rPr lang="en-US" dirty="0">
                <a:latin typeface="Consolas" panose="020B0609020204030204" pitchFamily="49" charset="0"/>
              </a:rPr>
              <a:t> &lt;&lt;</a:t>
            </a:r>
            <a:r>
              <a:rPr lang="en-US" dirty="0" err="1">
                <a:latin typeface="Consolas" panose="020B0609020204030204" pitchFamily="49" charset="0"/>
              </a:rPr>
              <a:t>replicaset</a:t>
            </a:r>
            <a:r>
              <a:rPr lang="en-US" dirty="0">
                <a:latin typeface="Consolas" panose="020B0609020204030204" pitchFamily="49" charset="0"/>
              </a:rPr>
              <a:t> name&gt;&gt;</a:t>
            </a:r>
          </a:p>
        </p:txBody>
      </p:sp>
    </p:spTree>
    <p:extLst>
      <p:ext uri="{BB962C8B-B14F-4D97-AF65-F5344CB8AC3E}">
        <p14:creationId xmlns:p14="http://schemas.microsoft.com/office/powerpoint/2010/main" val="1659131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8BF3-132F-49CE-978B-25B0EAB84CC2}"/>
              </a:ext>
            </a:extLst>
          </p:cNvPr>
          <p:cNvSpPr>
            <a:spLocks noGrp="1"/>
          </p:cNvSpPr>
          <p:nvPr>
            <p:ph type="title"/>
          </p:nvPr>
        </p:nvSpPr>
        <p:spPr/>
        <p:txBody>
          <a:bodyPr/>
          <a:lstStyle/>
          <a:p>
            <a:r>
              <a:rPr lang="en-US" dirty="0"/>
              <a:t>Deployments</a:t>
            </a:r>
          </a:p>
        </p:txBody>
      </p:sp>
      <p:sp>
        <p:nvSpPr>
          <p:cNvPr id="3" name="Content Placeholder 2">
            <a:extLst>
              <a:ext uri="{FF2B5EF4-FFF2-40B4-BE49-F238E27FC236}">
                <a16:creationId xmlns:a16="http://schemas.microsoft.com/office/drawing/2014/main" id="{F729DB9E-427E-487D-9EA4-E1C184D38FEF}"/>
              </a:ext>
            </a:extLst>
          </p:cNvPr>
          <p:cNvSpPr>
            <a:spLocks noGrp="1"/>
          </p:cNvSpPr>
          <p:nvPr>
            <p:ph idx="1"/>
          </p:nvPr>
        </p:nvSpPr>
        <p:spPr/>
        <p:txBody>
          <a:bodyPr/>
          <a:lstStyle/>
          <a:p>
            <a:r>
              <a:rPr lang="en-US" dirty="0"/>
              <a:t>Refer to Deployments with Kubectl.txt</a:t>
            </a:r>
          </a:p>
        </p:txBody>
      </p:sp>
    </p:spTree>
    <p:extLst>
      <p:ext uri="{BB962C8B-B14F-4D97-AF65-F5344CB8AC3E}">
        <p14:creationId xmlns:p14="http://schemas.microsoft.com/office/powerpoint/2010/main" val="37754902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C82D-0FF2-42D0-AA95-FFFD32072B06}"/>
              </a:ext>
            </a:extLst>
          </p:cNvPr>
          <p:cNvSpPr>
            <a:spLocks noGrp="1"/>
          </p:cNvSpPr>
          <p:nvPr>
            <p:ph type="title"/>
          </p:nvPr>
        </p:nvSpPr>
        <p:spPr/>
        <p:txBody>
          <a:bodyPr/>
          <a:lstStyle/>
          <a:p>
            <a:r>
              <a:rPr lang="en-US" dirty="0"/>
              <a:t>Health Checks</a:t>
            </a:r>
          </a:p>
        </p:txBody>
      </p:sp>
      <p:sp>
        <p:nvSpPr>
          <p:cNvPr id="3" name="Content Placeholder 2">
            <a:extLst>
              <a:ext uri="{FF2B5EF4-FFF2-40B4-BE49-F238E27FC236}">
                <a16:creationId xmlns:a16="http://schemas.microsoft.com/office/drawing/2014/main" id="{DBB10B93-7C6E-4ACA-95C3-2CACE7CC6933}"/>
              </a:ext>
            </a:extLst>
          </p:cNvPr>
          <p:cNvSpPr>
            <a:spLocks noGrp="1"/>
          </p:cNvSpPr>
          <p:nvPr>
            <p:ph idx="1"/>
          </p:nvPr>
        </p:nvSpPr>
        <p:spPr/>
        <p:txBody>
          <a:bodyPr/>
          <a:lstStyle/>
          <a:p>
            <a:r>
              <a:rPr lang="en-US" dirty="0"/>
              <a:t>Liveness Probe</a:t>
            </a:r>
          </a:p>
          <a:p>
            <a:pPr lvl="1"/>
            <a:r>
              <a:rPr lang="en-US" dirty="0"/>
              <a:t>Check if application is fine</a:t>
            </a:r>
          </a:p>
          <a:p>
            <a:endParaRPr lang="en-US" dirty="0"/>
          </a:p>
          <a:p>
            <a:r>
              <a:rPr lang="en-US" dirty="0"/>
              <a:t>Readiness Probe</a:t>
            </a:r>
          </a:p>
          <a:p>
            <a:pPr lvl="1"/>
            <a:r>
              <a:rPr lang="en-US" dirty="0"/>
              <a:t>Check if external entity on which application is dependent on is Ready/fine.</a:t>
            </a:r>
          </a:p>
        </p:txBody>
      </p:sp>
    </p:spTree>
    <p:extLst>
      <p:ext uri="{BB962C8B-B14F-4D97-AF65-F5344CB8AC3E}">
        <p14:creationId xmlns:p14="http://schemas.microsoft.com/office/powerpoint/2010/main" val="2949606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4D77-CBF3-453A-8926-E4297823B1DE}"/>
              </a:ext>
            </a:extLst>
          </p:cNvPr>
          <p:cNvSpPr>
            <a:spLocks noGrp="1"/>
          </p:cNvSpPr>
          <p:nvPr>
            <p:ph type="title"/>
          </p:nvPr>
        </p:nvSpPr>
        <p:spPr/>
        <p:txBody>
          <a:bodyPr/>
          <a:lstStyle/>
          <a:p>
            <a:r>
              <a:rPr lang="en-US" dirty="0"/>
              <a:t>Liveness Probe - pod-</a:t>
            </a:r>
            <a:r>
              <a:rPr lang="en-US" dirty="0" err="1"/>
              <a:t>livenessProbe.yml</a:t>
            </a:r>
            <a:endParaRPr lang="en-US" dirty="0"/>
          </a:p>
        </p:txBody>
      </p:sp>
      <p:sp>
        <p:nvSpPr>
          <p:cNvPr id="3" name="Content Placeholder 2">
            <a:extLst>
              <a:ext uri="{FF2B5EF4-FFF2-40B4-BE49-F238E27FC236}">
                <a16:creationId xmlns:a16="http://schemas.microsoft.com/office/drawing/2014/main" id="{80F3FF97-98B8-4714-87E8-B2D9890C6919}"/>
              </a:ext>
            </a:extLst>
          </p:cNvPr>
          <p:cNvSpPr>
            <a:spLocks noGrp="1"/>
          </p:cNvSpPr>
          <p:nvPr>
            <p:ph idx="1"/>
          </p:nvPr>
        </p:nvSpPr>
        <p:spPr>
          <a:xfrm>
            <a:off x="677334" y="1285874"/>
            <a:ext cx="8596668" cy="5400675"/>
          </a:xfrm>
        </p:spPr>
        <p:txBody>
          <a:bodyPr>
            <a:normAutofit fontScale="47500" lnSpcReduction="20000"/>
          </a:bodyPr>
          <a:lstStyle/>
          <a:p>
            <a:r>
              <a:rPr lang="en-US" dirty="0"/>
              <a:t>kind: Pod</a:t>
            </a:r>
          </a:p>
          <a:p>
            <a:r>
              <a:rPr lang="en-US" dirty="0" err="1"/>
              <a:t>apiVersion</a:t>
            </a:r>
            <a:r>
              <a:rPr lang="en-US" dirty="0"/>
              <a:t>: v1</a:t>
            </a:r>
          </a:p>
          <a:p>
            <a:r>
              <a:rPr lang="en-US" dirty="0"/>
              <a:t>metadata:</a:t>
            </a:r>
          </a:p>
          <a:p>
            <a:r>
              <a:rPr lang="en-US" dirty="0"/>
              <a:t>  labels:</a:t>
            </a:r>
          </a:p>
          <a:p>
            <a:r>
              <a:rPr lang="en-US" dirty="0"/>
              <a:t>    test: liveness</a:t>
            </a:r>
          </a:p>
          <a:p>
            <a:r>
              <a:rPr lang="en-US" dirty="0"/>
              <a:t>  name: </a:t>
            </a:r>
            <a:r>
              <a:rPr lang="en-US" dirty="0" err="1"/>
              <a:t>mylivenessprobe</a:t>
            </a:r>
            <a:endParaRPr lang="en-US" dirty="0"/>
          </a:p>
          <a:p>
            <a:r>
              <a:rPr lang="en-US" dirty="0"/>
              <a:t>spec:</a:t>
            </a:r>
          </a:p>
          <a:p>
            <a:r>
              <a:rPr lang="en-US" dirty="0"/>
              <a:t>  containers:</a:t>
            </a:r>
          </a:p>
          <a:p>
            <a:r>
              <a:rPr lang="en-US" dirty="0"/>
              <a:t>   - name: liveness</a:t>
            </a:r>
          </a:p>
          <a:p>
            <a:r>
              <a:rPr lang="en-US" dirty="0"/>
              <a:t>     image: ubuntu</a:t>
            </a:r>
          </a:p>
          <a:p>
            <a:r>
              <a:rPr lang="en-US" dirty="0"/>
              <a:t>     </a:t>
            </a:r>
            <a:r>
              <a:rPr lang="en-US" dirty="0" err="1"/>
              <a:t>args</a:t>
            </a:r>
            <a:r>
              <a:rPr lang="en-US" dirty="0"/>
              <a:t>:</a:t>
            </a:r>
          </a:p>
          <a:p>
            <a:r>
              <a:rPr lang="en-US" dirty="0"/>
              <a:t>     - /bin/</a:t>
            </a:r>
            <a:r>
              <a:rPr lang="en-US" dirty="0" err="1"/>
              <a:t>sh</a:t>
            </a:r>
            <a:endParaRPr lang="en-US" dirty="0"/>
          </a:p>
          <a:p>
            <a:r>
              <a:rPr lang="en-US" dirty="0"/>
              <a:t>     - -c</a:t>
            </a:r>
          </a:p>
          <a:p>
            <a:r>
              <a:rPr lang="en-US" dirty="0"/>
              <a:t>     - touch /</a:t>
            </a:r>
            <a:r>
              <a:rPr lang="en-US" dirty="0" err="1"/>
              <a:t>tmp</a:t>
            </a:r>
            <a:r>
              <a:rPr lang="en-US" dirty="0"/>
              <a:t>/</a:t>
            </a:r>
            <a:r>
              <a:rPr lang="en-US" dirty="0" err="1"/>
              <a:t>healthcheck;sleep</a:t>
            </a:r>
            <a:r>
              <a:rPr lang="en-US" dirty="0"/>
              <a:t> 1000</a:t>
            </a:r>
          </a:p>
          <a:p>
            <a:r>
              <a:rPr lang="en-US" dirty="0"/>
              <a:t>     </a:t>
            </a:r>
            <a:r>
              <a:rPr lang="en-US" dirty="0" err="1"/>
              <a:t>livenessProbe</a:t>
            </a:r>
            <a:r>
              <a:rPr lang="en-US" dirty="0"/>
              <a:t>:</a:t>
            </a:r>
          </a:p>
          <a:p>
            <a:r>
              <a:rPr lang="en-US" dirty="0"/>
              <a:t>       exec:</a:t>
            </a:r>
          </a:p>
          <a:p>
            <a:r>
              <a:rPr lang="en-US" dirty="0"/>
              <a:t>         command:</a:t>
            </a:r>
          </a:p>
          <a:p>
            <a:r>
              <a:rPr lang="en-US" dirty="0"/>
              <a:t>           - cat</a:t>
            </a:r>
          </a:p>
          <a:p>
            <a:r>
              <a:rPr lang="en-US" dirty="0"/>
              <a:t>           - /</a:t>
            </a:r>
            <a:r>
              <a:rPr lang="en-US" dirty="0" err="1"/>
              <a:t>tmp</a:t>
            </a:r>
            <a:r>
              <a:rPr lang="en-US" dirty="0"/>
              <a:t>/</a:t>
            </a:r>
            <a:r>
              <a:rPr lang="en-US" dirty="0" err="1"/>
              <a:t>healthcheck</a:t>
            </a:r>
            <a:endParaRPr lang="en-US" dirty="0"/>
          </a:p>
          <a:p>
            <a:r>
              <a:rPr lang="en-US" dirty="0"/>
              <a:t>       </a:t>
            </a:r>
            <a:r>
              <a:rPr lang="en-US" dirty="0" err="1"/>
              <a:t>initialDelaySeconds</a:t>
            </a:r>
            <a:r>
              <a:rPr lang="en-US" dirty="0"/>
              <a:t>: 5</a:t>
            </a:r>
          </a:p>
          <a:p>
            <a:r>
              <a:rPr lang="en-US" dirty="0"/>
              <a:t>       </a:t>
            </a:r>
            <a:r>
              <a:rPr lang="en-US" dirty="0" err="1"/>
              <a:t>periodSeconds</a:t>
            </a:r>
            <a:r>
              <a:rPr lang="en-US" dirty="0"/>
              <a:t>: 5</a:t>
            </a:r>
          </a:p>
          <a:p>
            <a:r>
              <a:rPr lang="en-US" dirty="0"/>
              <a:t>       </a:t>
            </a:r>
            <a:r>
              <a:rPr lang="en-US" dirty="0" err="1"/>
              <a:t>timeoutSeconds</a:t>
            </a:r>
            <a:r>
              <a:rPr lang="en-US" dirty="0"/>
              <a:t>: 30</a:t>
            </a:r>
          </a:p>
        </p:txBody>
      </p:sp>
    </p:spTree>
    <p:extLst>
      <p:ext uri="{BB962C8B-B14F-4D97-AF65-F5344CB8AC3E}">
        <p14:creationId xmlns:p14="http://schemas.microsoft.com/office/powerpoint/2010/main" val="3541990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FAE31-49F7-41C0-9A19-BDFA603BB7A2}"/>
              </a:ext>
            </a:extLst>
          </p:cNvPr>
          <p:cNvSpPr>
            <a:spLocks noGrp="1"/>
          </p:cNvSpPr>
          <p:nvPr>
            <p:ph type="title"/>
          </p:nvPr>
        </p:nvSpPr>
        <p:spPr/>
        <p:txBody>
          <a:bodyPr/>
          <a:lstStyle/>
          <a:p>
            <a:r>
              <a:rPr lang="en-US" dirty="0"/>
              <a:t>Liveness Probe - pod-</a:t>
            </a:r>
            <a:r>
              <a:rPr lang="en-US" dirty="0" err="1"/>
              <a:t>livenessProbe.yml</a:t>
            </a:r>
            <a:endParaRPr lang="en-US" dirty="0"/>
          </a:p>
        </p:txBody>
      </p:sp>
      <p:sp>
        <p:nvSpPr>
          <p:cNvPr id="3" name="Content Placeholder 2">
            <a:extLst>
              <a:ext uri="{FF2B5EF4-FFF2-40B4-BE49-F238E27FC236}">
                <a16:creationId xmlns:a16="http://schemas.microsoft.com/office/drawing/2014/main" id="{1A53D8F7-833B-4E48-B592-6688B1F3BD87}"/>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livenessProbe.yml</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a:t>
            </a:r>
            <a:r>
              <a:rPr lang="en-US" dirty="0" err="1">
                <a:latin typeface="Consolas" panose="020B0609020204030204" pitchFamily="49" charset="0"/>
              </a:rPr>
              <a:t>mylivenessprobe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exec </a:t>
            </a:r>
            <a:r>
              <a:rPr lang="en-US" dirty="0" err="1">
                <a:latin typeface="Consolas" panose="020B0609020204030204" pitchFamily="49" charset="0"/>
              </a:rPr>
              <a:t>mylivenessprobe</a:t>
            </a:r>
            <a:r>
              <a:rPr lang="en-US" dirty="0">
                <a:latin typeface="Consolas" panose="020B0609020204030204" pitchFamily="49" charset="0"/>
              </a:rPr>
              <a:t> -- rm /</a:t>
            </a:r>
            <a:r>
              <a:rPr lang="en-US" dirty="0" err="1">
                <a:latin typeface="Consolas" panose="020B0609020204030204" pitchFamily="49" charset="0"/>
              </a:rPr>
              <a:t>tmp</a:t>
            </a:r>
            <a:r>
              <a:rPr lang="en-US" dirty="0">
                <a:latin typeface="Consolas" panose="020B0609020204030204" pitchFamily="49" charset="0"/>
              </a:rPr>
              <a:t>/</a:t>
            </a:r>
            <a:r>
              <a:rPr lang="en-US" dirty="0" err="1">
                <a:latin typeface="Consolas" panose="020B0609020204030204" pitchFamily="49" charset="0"/>
              </a:rPr>
              <a:t>healthcheck</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pod </a:t>
            </a:r>
            <a:r>
              <a:rPr lang="en-US" dirty="0" err="1">
                <a:latin typeface="Consolas" panose="020B0609020204030204" pitchFamily="49" charset="0"/>
              </a:rPr>
              <a:t>mylivenessprobe</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p:txBody>
      </p:sp>
    </p:spTree>
    <p:extLst>
      <p:ext uri="{BB962C8B-B14F-4D97-AF65-F5344CB8AC3E}">
        <p14:creationId xmlns:p14="http://schemas.microsoft.com/office/powerpoint/2010/main" val="699771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9526-EAFA-4D88-8544-7CAA20EB5017}"/>
              </a:ext>
            </a:extLst>
          </p:cNvPr>
          <p:cNvSpPr>
            <a:spLocks noGrp="1"/>
          </p:cNvSpPr>
          <p:nvPr>
            <p:ph type="title"/>
          </p:nvPr>
        </p:nvSpPr>
        <p:spPr/>
        <p:txBody>
          <a:bodyPr/>
          <a:lstStyle/>
          <a:p>
            <a:r>
              <a:rPr lang="en-US" dirty="0"/>
              <a:t>Volumes</a:t>
            </a:r>
          </a:p>
        </p:txBody>
      </p:sp>
      <p:sp>
        <p:nvSpPr>
          <p:cNvPr id="3" name="Content Placeholder 2">
            <a:extLst>
              <a:ext uri="{FF2B5EF4-FFF2-40B4-BE49-F238E27FC236}">
                <a16:creationId xmlns:a16="http://schemas.microsoft.com/office/drawing/2014/main" id="{1A0F8356-3EF3-41FA-A64D-61BC59F902B1}"/>
              </a:ext>
            </a:extLst>
          </p:cNvPr>
          <p:cNvSpPr>
            <a:spLocks noGrp="1"/>
          </p:cNvSpPr>
          <p:nvPr>
            <p:ph idx="1"/>
          </p:nvPr>
        </p:nvSpPr>
        <p:spPr/>
        <p:txBody>
          <a:bodyPr/>
          <a:lstStyle/>
          <a:p>
            <a:r>
              <a:rPr lang="en-US" dirty="0"/>
              <a:t>Pods and Containers has short life</a:t>
            </a:r>
          </a:p>
          <a:p>
            <a:endParaRPr lang="en-US" dirty="0"/>
          </a:p>
          <a:p>
            <a:r>
              <a:rPr lang="en-US" dirty="0"/>
              <a:t>Data stored in containers will be wiped out once Pod/Container is removed</a:t>
            </a:r>
          </a:p>
          <a:p>
            <a:endParaRPr lang="en-US" dirty="0"/>
          </a:p>
          <a:p>
            <a:r>
              <a:rPr lang="en-US" dirty="0"/>
              <a:t>K8s uses Volumes to store data </a:t>
            </a:r>
            <a:r>
              <a:rPr lang="en-US" dirty="0" err="1"/>
              <a:t>exteranlly</a:t>
            </a:r>
            <a:endParaRPr lang="en-US" dirty="0"/>
          </a:p>
        </p:txBody>
      </p:sp>
    </p:spTree>
    <p:extLst>
      <p:ext uri="{BB962C8B-B14F-4D97-AF65-F5344CB8AC3E}">
        <p14:creationId xmlns:p14="http://schemas.microsoft.com/office/powerpoint/2010/main" val="342695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CE23-9725-4CA5-8313-91877BB41ED1}"/>
              </a:ext>
            </a:extLst>
          </p:cNvPr>
          <p:cNvSpPr>
            <a:spLocks noGrp="1"/>
          </p:cNvSpPr>
          <p:nvPr>
            <p:ph type="title"/>
          </p:nvPr>
        </p:nvSpPr>
        <p:spPr/>
        <p:txBody>
          <a:bodyPr/>
          <a:lstStyle/>
          <a:p>
            <a:r>
              <a:rPr lang="en-US" dirty="0"/>
              <a:t>Volumes - Types</a:t>
            </a:r>
          </a:p>
        </p:txBody>
      </p:sp>
      <p:sp>
        <p:nvSpPr>
          <p:cNvPr id="3" name="Content Placeholder 2">
            <a:extLst>
              <a:ext uri="{FF2B5EF4-FFF2-40B4-BE49-F238E27FC236}">
                <a16:creationId xmlns:a16="http://schemas.microsoft.com/office/drawing/2014/main" id="{F7D4A1B9-9D57-4AB2-A496-D7A82590C120}"/>
              </a:ext>
            </a:extLst>
          </p:cNvPr>
          <p:cNvSpPr>
            <a:spLocks noGrp="1"/>
          </p:cNvSpPr>
          <p:nvPr>
            <p:ph idx="1"/>
          </p:nvPr>
        </p:nvSpPr>
        <p:spPr/>
        <p:txBody>
          <a:bodyPr>
            <a:normAutofit/>
          </a:bodyPr>
          <a:lstStyle/>
          <a:p>
            <a:r>
              <a:rPr lang="en-US" dirty="0" err="1"/>
              <a:t>emptyDir</a:t>
            </a:r>
            <a:endParaRPr lang="en-US" dirty="0"/>
          </a:p>
          <a:p>
            <a:pPr lvl="1"/>
            <a:r>
              <a:rPr lang="en-US" dirty="0"/>
              <a:t>Sharing data between multiple containers in SAME POD.</a:t>
            </a:r>
          </a:p>
          <a:p>
            <a:pPr lvl="1"/>
            <a:r>
              <a:rPr lang="en-US" dirty="0"/>
              <a:t>Data Retained across multiple Pod Crash.</a:t>
            </a:r>
          </a:p>
          <a:p>
            <a:pPr lvl="1"/>
            <a:r>
              <a:rPr lang="en-US" dirty="0"/>
              <a:t>Data is Removed once pod is deleted.</a:t>
            </a:r>
          </a:p>
          <a:p>
            <a:r>
              <a:rPr lang="en-US" dirty="0"/>
              <a:t>NFS (File Sharing)</a:t>
            </a:r>
          </a:p>
          <a:p>
            <a:r>
              <a:rPr lang="en-US" dirty="0" err="1"/>
              <a:t>AWSElasticBlockStore,AzureDisk</a:t>
            </a:r>
            <a:r>
              <a:rPr lang="en-US" dirty="0"/>
              <a:t>, </a:t>
            </a:r>
            <a:r>
              <a:rPr lang="en-US" dirty="0" err="1"/>
              <a:t>GCEPersistentDisk</a:t>
            </a:r>
            <a:endParaRPr lang="en-US" dirty="0"/>
          </a:p>
          <a:p>
            <a:pPr lvl="1"/>
            <a:r>
              <a:rPr lang="en-US" dirty="0"/>
              <a:t>Across VMs</a:t>
            </a:r>
          </a:p>
          <a:p>
            <a:r>
              <a:rPr lang="en-US" dirty="0"/>
              <a:t>Distributed File System – </a:t>
            </a:r>
            <a:r>
              <a:rPr lang="en-US" dirty="0" err="1"/>
              <a:t>glusterfs,cephfs</a:t>
            </a:r>
            <a:endParaRPr lang="en-US" dirty="0"/>
          </a:p>
          <a:p>
            <a:pPr lvl="1"/>
            <a:r>
              <a:rPr lang="en-US" dirty="0"/>
              <a:t>Across VMs</a:t>
            </a:r>
          </a:p>
          <a:p>
            <a:r>
              <a:rPr lang="en-US" dirty="0"/>
              <a:t>Secret, </a:t>
            </a:r>
            <a:r>
              <a:rPr lang="en-US" dirty="0" err="1"/>
              <a:t>gitRepo</a:t>
            </a:r>
            <a:endParaRPr lang="en-US" dirty="0"/>
          </a:p>
        </p:txBody>
      </p:sp>
    </p:spTree>
    <p:extLst>
      <p:ext uri="{BB962C8B-B14F-4D97-AF65-F5344CB8AC3E}">
        <p14:creationId xmlns:p14="http://schemas.microsoft.com/office/powerpoint/2010/main" val="4020523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CCBA-B20A-496E-AE73-3D27D2F6FAC6}"/>
              </a:ext>
            </a:extLst>
          </p:cNvPr>
          <p:cNvSpPr>
            <a:spLocks noGrp="1"/>
          </p:cNvSpPr>
          <p:nvPr>
            <p:ph type="title"/>
          </p:nvPr>
        </p:nvSpPr>
        <p:spPr/>
        <p:txBody>
          <a:bodyPr/>
          <a:lstStyle/>
          <a:p>
            <a:r>
              <a:rPr lang="en-US" dirty="0"/>
              <a:t>Namespaces</a:t>
            </a:r>
          </a:p>
        </p:txBody>
      </p:sp>
      <p:sp>
        <p:nvSpPr>
          <p:cNvPr id="3" name="Content Placeholder 2">
            <a:extLst>
              <a:ext uri="{FF2B5EF4-FFF2-40B4-BE49-F238E27FC236}">
                <a16:creationId xmlns:a16="http://schemas.microsoft.com/office/drawing/2014/main" id="{DF6E71C8-EDE0-4501-ACA6-D90EDF37BC2D}"/>
              </a:ext>
            </a:extLst>
          </p:cNvPr>
          <p:cNvSpPr>
            <a:spLocks noGrp="1"/>
          </p:cNvSpPr>
          <p:nvPr>
            <p:ph idx="1"/>
          </p:nvPr>
        </p:nvSpPr>
        <p:spPr/>
        <p:txBody>
          <a:bodyPr/>
          <a:lstStyle/>
          <a:p>
            <a:r>
              <a:rPr lang="en-US" dirty="0"/>
              <a:t>Sections in Kubernetes Cluster</a:t>
            </a:r>
          </a:p>
          <a:p>
            <a:endParaRPr lang="en-US" dirty="0"/>
          </a:p>
          <a:p>
            <a:r>
              <a:rPr lang="en-US" dirty="0"/>
              <a:t>Logical Grouping</a:t>
            </a:r>
          </a:p>
          <a:p>
            <a:endParaRPr lang="en-US" dirty="0"/>
          </a:p>
          <a:p>
            <a:r>
              <a:rPr lang="en-US" dirty="0"/>
              <a:t>By default, default namespace is used. </a:t>
            </a:r>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ns</a:t>
            </a:r>
            <a:r>
              <a:rPr lang="en-US" dirty="0"/>
              <a:t> </a:t>
            </a:r>
          </a:p>
          <a:p>
            <a:endParaRPr lang="en-US" dirty="0"/>
          </a:p>
          <a:p>
            <a:r>
              <a:rPr lang="en-US" dirty="0"/>
              <a:t>Real World Example</a:t>
            </a:r>
          </a:p>
        </p:txBody>
      </p:sp>
    </p:spTree>
    <p:extLst>
      <p:ext uri="{BB962C8B-B14F-4D97-AF65-F5344CB8AC3E}">
        <p14:creationId xmlns:p14="http://schemas.microsoft.com/office/powerpoint/2010/main" val="26767641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AA75-E667-4174-A43F-6AEC2C1D84BE}"/>
              </a:ext>
            </a:extLst>
          </p:cNvPr>
          <p:cNvSpPr>
            <a:spLocks noGrp="1"/>
          </p:cNvSpPr>
          <p:nvPr>
            <p:ph type="title"/>
          </p:nvPr>
        </p:nvSpPr>
        <p:spPr/>
        <p:txBody>
          <a:bodyPr/>
          <a:lstStyle/>
          <a:p>
            <a:r>
              <a:rPr lang="en-US" dirty="0"/>
              <a:t>Namespaces</a:t>
            </a:r>
          </a:p>
        </p:txBody>
      </p:sp>
      <p:sp>
        <p:nvSpPr>
          <p:cNvPr id="3" name="Content Placeholder 2">
            <a:extLst>
              <a:ext uri="{FF2B5EF4-FFF2-40B4-BE49-F238E27FC236}">
                <a16:creationId xmlns:a16="http://schemas.microsoft.com/office/drawing/2014/main" id="{28DE2A38-4D80-40E1-829C-7E5B6B52A71C}"/>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create ns </a:t>
            </a:r>
            <a:r>
              <a:rPr lang="en-US" dirty="0" err="1">
                <a:latin typeface="Consolas" panose="020B0609020204030204" pitchFamily="49" charset="0"/>
              </a:rPr>
              <a:t>devops</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pod-</a:t>
            </a:r>
            <a:r>
              <a:rPr lang="en-US" dirty="0" err="1">
                <a:latin typeface="Consolas" panose="020B0609020204030204" pitchFamily="49" charset="0"/>
              </a:rPr>
              <a:t>multi.yml</a:t>
            </a:r>
            <a:r>
              <a:rPr lang="en-US" dirty="0">
                <a:latin typeface="Consolas" panose="020B0609020204030204" pitchFamily="49" charset="0"/>
              </a:rPr>
              <a:t> </a:t>
            </a:r>
            <a:r>
              <a:rPr lang="en-US" b="1" dirty="0">
                <a:latin typeface="Consolas" panose="020B0609020204030204" pitchFamily="49" charset="0"/>
              </a:rPr>
              <a:t>-n </a:t>
            </a:r>
            <a:r>
              <a:rPr lang="en-US" b="1" dirty="0" err="1">
                <a:latin typeface="Consolas" panose="020B0609020204030204" pitchFamily="49" charset="0"/>
              </a:rPr>
              <a:t>devops</a:t>
            </a:r>
            <a:endParaRPr lang="en-US" b="1"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pods </a:t>
            </a:r>
            <a:r>
              <a:rPr lang="en-US" b="1" dirty="0">
                <a:latin typeface="Consolas" panose="020B0609020204030204" pitchFamily="49" charset="0"/>
              </a:rPr>
              <a:t>–n </a:t>
            </a:r>
            <a:r>
              <a:rPr lang="en-US" b="1" dirty="0" err="1">
                <a:latin typeface="Consolas" panose="020B0609020204030204" pitchFamily="49" charset="0"/>
              </a:rPr>
              <a:t>devops</a:t>
            </a:r>
            <a:endParaRPr lang="en-US" b="1" dirty="0">
              <a:latin typeface="Consolas" panose="020B0609020204030204" pitchFamily="49" charset="0"/>
            </a:endParaRPr>
          </a:p>
          <a:p>
            <a:endParaRPr lang="en-US" dirty="0"/>
          </a:p>
        </p:txBody>
      </p:sp>
    </p:spTree>
    <p:extLst>
      <p:ext uri="{BB962C8B-B14F-4D97-AF65-F5344CB8AC3E}">
        <p14:creationId xmlns:p14="http://schemas.microsoft.com/office/powerpoint/2010/main" val="12943690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4187-21EF-43C8-B7C3-63A9AE898DB2}"/>
              </a:ext>
            </a:extLst>
          </p:cNvPr>
          <p:cNvSpPr>
            <a:spLocks noGrp="1"/>
          </p:cNvSpPr>
          <p:nvPr>
            <p:ph type="title"/>
          </p:nvPr>
        </p:nvSpPr>
        <p:spPr/>
        <p:txBody>
          <a:bodyPr/>
          <a:lstStyle/>
          <a:p>
            <a:r>
              <a:rPr lang="en-US" dirty="0"/>
              <a:t>Secrets &amp; </a:t>
            </a:r>
            <a:r>
              <a:rPr lang="en-US" dirty="0" err="1"/>
              <a:t>ConfigMap</a:t>
            </a:r>
            <a:endParaRPr lang="en-US" dirty="0"/>
          </a:p>
        </p:txBody>
      </p:sp>
      <p:sp>
        <p:nvSpPr>
          <p:cNvPr id="3" name="Content Placeholder 2">
            <a:extLst>
              <a:ext uri="{FF2B5EF4-FFF2-40B4-BE49-F238E27FC236}">
                <a16:creationId xmlns:a16="http://schemas.microsoft.com/office/drawing/2014/main" id="{A921EF97-0584-4813-8465-5513DF15D58F}"/>
              </a:ext>
            </a:extLst>
          </p:cNvPr>
          <p:cNvSpPr>
            <a:spLocks noGrp="1"/>
          </p:cNvSpPr>
          <p:nvPr>
            <p:ph idx="1"/>
          </p:nvPr>
        </p:nvSpPr>
        <p:spPr/>
        <p:txBody>
          <a:bodyPr/>
          <a:lstStyle/>
          <a:p>
            <a:r>
              <a:rPr lang="en-US" dirty="0"/>
              <a:t>Secrets are used to Store sensitive data</a:t>
            </a:r>
          </a:p>
          <a:p>
            <a:endParaRPr lang="en-US" dirty="0"/>
          </a:p>
          <a:p>
            <a:r>
              <a:rPr lang="en-US" dirty="0"/>
              <a:t>Can be Created from</a:t>
            </a:r>
          </a:p>
          <a:p>
            <a:pPr lvl="1"/>
            <a:r>
              <a:rPr lang="en-US" dirty="0"/>
              <a:t>Text file</a:t>
            </a:r>
          </a:p>
          <a:p>
            <a:pPr lvl="1"/>
            <a:r>
              <a:rPr lang="en-US" dirty="0"/>
              <a:t>YAML file</a:t>
            </a:r>
          </a:p>
          <a:p>
            <a:endParaRPr lang="en-US" dirty="0"/>
          </a:p>
          <a:p>
            <a:r>
              <a:rPr lang="en-US" dirty="0"/>
              <a:t>Can be used as </a:t>
            </a:r>
          </a:p>
          <a:p>
            <a:pPr lvl="1"/>
            <a:r>
              <a:rPr lang="en-US" dirty="0"/>
              <a:t>Env. Variable</a:t>
            </a:r>
          </a:p>
          <a:p>
            <a:pPr lvl="1"/>
            <a:r>
              <a:rPr lang="en-US" dirty="0"/>
              <a:t>Volumes</a:t>
            </a:r>
          </a:p>
        </p:txBody>
      </p:sp>
    </p:spTree>
    <p:extLst>
      <p:ext uri="{BB962C8B-B14F-4D97-AF65-F5344CB8AC3E}">
        <p14:creationId xmlns:p14="http://schemas.microsoft.com/office/powerpoint/2010/main" val="222480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5F23-BE72-4AB5-BD82-58561DD9C5FD}"/>
              </a:ext>
            </a:extLst>
          </p:cNvPr>
          <p:cNvSpPr>
            <a:spLocks noGrp="1"/>
          </p:cNvSpPr>
          <p:nvPr>
            <p:ph type="title"/>
          </p:nvPr>
        </p:nvSpPr>
        <p:spPr/>
        <p:txBody>
          <a:bodyPr/>
          <a:lstStyle/>
          <a:p>
            <a:r>
              <a:rPr lang="en-US" dirty="0"/>
              <a:t>Docker and Kubernetes Events</a:t>
            </a:r>
          </a:p>
        </p:txBody>
      </p:sp>
      <p:sp>
        <p:nvSpPr>
          <p:cNvPr id="3" name="Content Placeholder 2">
            <a:extLst>
              <a:ext uri="{FF2B5EF4-FFF2-40B4-BE49-F238E27FC236}">
                <a16:creationId xmlns:a16="http://schemas.microsoft.com/office/drawing/2014/main" id="{F7BEF29C-EA07-4074-8019-477EF6E75CF1}"/>
              </a:ext>
            </a:extLst>
          </p:cNvPr>
          <p:cNvSpPr>
            <a:spLocks noGrp="1"/>
          </p:cNvSpPr>
          <p:nvPr>
            <p:ph idx="1"/>
          </p:nvPr>
        </p:nvSpPr>
        <p:spPr/>
        <p:txBody>
          <a:bodyPr/>
          <a:lstStyle/>
          <a:p>
            <a:r>
              <a:rPr lang="en-US" dirty="0" err="1"/>
              <a:t>DockerCon</a:t>
            </a:r>
            <a:endParaRPr lang="en-US" dirty="0"/>
          </a:p>
          <a:p>
            <a:pPr lvl="1"/>
            <a:r>
              <a:rPr lang="en-US" dirty="0">
                <a:hlinkClick r:id="rId2"/>
              </a:rPr>
              <a:t>https://www.docker.com/</a:t>
            </a:r>
            <a:r>
              <a:rPr lang="en-US" b="1" dirty="0">
                <a:hlinkClick r:id="rId2"/>
              </a:rPr>
              <a:t>dockercon</a:t>
            </a:r>
            <a:r>
              <a:rPr lang="en-US" dirty="0">
                <a:hlinkClick r:id="rId2"/>
              </a:rPr>
              <a:t>/</a:t>
            </a:r>
            <a:endParaRPr lang="en-US" dirty="0"/>
          </a:p>
          <a:p>
            <a:pPr lvl="1"/>
            <a:endParaRPr lang="en-US" dirty="0"/>
          </a:p>
          <a:p>
            <a:endParaRPr lang="en-US" dirty="0"/>
          </a:p>
          <a:p>
            <a:r>
              <a:rPr lang="en-US" dirty="0" err="1"/>
              <a:t>KubeCon</a:t>
            </a:r>
            <a:endParaRPr lang="en-US" dirty="0"/>
          </a:p>
        </p:txBody>
      </p:sp>
    </p:spTree>
    <p:extLst>
      <p:ext uri="{BB962C8B-B14F-4D97-AF65-F5344CB8AC3E}">
        <p14:creationId xmlns:p14="http://schemas.microsoft.com/office/powerpoint/2010/main" val="627086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B5B1-9593-4FA8-8572-CD59D0245CB9}"/>
              </a:ext>
            </a:extLst>
          </p:cNvPr>
          <p:cNvSpPr>
            <a:spLocks noGrp="1"/>
          </p:cNvSpPr>
          <p:nvPr>
            <p:ph type="title"/>
          </p:nvPr>
        </p:nvSpPr>
        <p:spPr/>
        <p:txBody>
          <a:bodyPr/>
          <a:lstStyle/>
          <a:p>
            <a:r>
              <a:rPr lang="en-US" dirty="0"/>
              <a:t>Secrets &amp; </a:t>
            </a:r>
            <a:r>
              <a:rPr lang="en-US" dirty="0" err="1"/>
              <a:t>ConfigMap</a:t>
            </a:r>
            <a:endParaRPr lang="en-US" dirty="0"/>
          </a:p>
        </p:txBody>
      </p:sp>
      <p:sp>
        <p:nvSpPr>
          <p:cNvPr id="3" name="Content Placeholder 2">
            <a:extLst>
              <a:ext uri="{FF2B5EF4-FFF2-40B4-BE49-F238E27FC236}">
                <a16:creationId xmlns:a16="http://schemas.microsoft.com/office/drawing/2014/main" id="{CCBF453D-7C08-4AE0-9B59-370CF973AF75}"/>
              </a:ext>
            </a:extLst>
          </p:cNvPr>
          <p:cNvSpPr>
            <a:spLocks noGrp="1"/>
          </p:cNvSpPr>
          <p:nvPr>
            <p:ph idx="1"/>
          </p:nvPr>
        </p:nvSpPr>
        <p:spPr/>
        <p:txBody>
          <a:bodyPr/>
          <a:lstStyle/>
          <a:p>
            <a:r>
              <a:rPr lang="en-US" dirty="0">
                <a:latin typeface="Consolas" panose="020B0609020204030204" pitchFamily="49" charset="0"/>
              </a:rPr>
              <a:t>$echo “root” &gt; username.txt</a:t>
            </a:r>
          </a:p>
          <a:p>
            <a:r>
              <a:rPr lang="en-US" dirty="0">
                <a:latin typeface="Consolas" panose="020B0609020204030204" pitchFamily="49" charset="0"/>
              </a:rPr>
              <a:t>$echo “password” &gt; password.txt</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secrets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create secret generic </a:t>
            </a:r>
            <a:r>
              <a:rPr lang="en-US" b="1" dirty="0" err="1">
                <a:latin typeface="Consolas" panose="020B0609020204030204" pitchFamily="49" charset="0"/>
              </a:rPr>
              <a:t>mysecret</a:t>
            </a:r>
            <a:r>
              <a:rPr lang="en-US" dirty="0">
                <a:latin typeface="Consolas" panose="020B0609020204030204" pitchFamily="49" charset="0"/>
              </a:rPr>
              <a:t> --from-file=username.txt --from-file=password.txt</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secrets/</a:t>
            </a:r>
            <a:r>
              <a:rPr lang="en-US" b="1" dirty="0" err="1">
                <a:latin typeface="Consolas" panose="020B0609020204030204" pitchFamily="49" charset="0"/>
              </a:rPr>
              <a:t>mysecret</a:t>
            </a:r>
            <a:endParaRPr lang="en-US" b="1" dirty="0">
              <a:latin typeface="Consolas" panose="020B0609020204030204" pitchFamily="49" charset="0"/>
            </a:endParaRPr>
          </a:p>
        </p:txBody>
      </p:sp>
    </p:spTree>
    <p:extLst>
      <p:ext uri="{BB962C8B-B14F-4D97-AF65-F5344CB8AC3E}">
        <p14:creationId xmlns:p14="http://schemas.microsoft.com/office/powerpoint/2010/main" val="2185896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AA81-E128-4170-A22A-10E749AD115B}"/>
              </a:ext>
            </a:extLst>
          </p:cNvPr>
          <p:cNvSpPr>
            <a:spLocks noGrp="1"/>
          </p:cNvSpPr>
          <p:nvPr>
            <p:ph type="title"/>
          </p:nvPr>
        </p:nvSpPr>
        <p:spPr/>
        <p:txBody>
          <a:bodyPr/>
          <a:lstStyle/>
          <a:p>
            <a:r>
              <a:rPr lang="en-US" dirty="0"/>
              <a:t>Secrets from YAML file</a:t>
            </a:r>
          </a:p>
        </p:txBody>
      </p:sp>
      <p:sp>
        <p:nvSpPr>
          <p:cNvPr id="3" name="Content Placeholder 2">
            <a:extLst>
              <a:ext uri="{FF2B5EF4-FFF2-40B4-BE49-F238E27FC236}">
                <a16:creationId xmlns:a16="http://schemas.microsoft.com/office/drawing/2014/main" id="{FBE6AD7A-D8DA-4C0E-893A-EEDFFBEAD3DC}"/>
              </a:ext>
            </a:extLst>
          </p:cNvPr>
          <p:cNvSpPr>
            <a:spLocks noGrp="1"/>
          </p:cNvSpPr>
          <p:nvPr>
            <p:ph idx="1"/>
          </p:nvPr>
        </p:nvSpPr>
        <p:spPr/>
        <p:txBody>
          <a:bodyPr>
            <a:normAutofit lnSpcReduction="10000"/>
          </a:bodyPr>
          <a:lstStyle/>
          <a:p>
            <a:r>
              <a:rPr lang="en-US" dirty="0"/>
              <a:t>Exercise - Create a Secret from YAML file</a:t>
            </a:r>
          </a:p>
          <a:p>
            <a:endParaRPr lang="en-US" dirty="0"/>
          </a:p>
          <a:p>
            <a:r>
              <a:rPr lang="en-US" dirty="0"/>
              <a:t>kind: Secret</a:t>
            </a:r>
          </a:p>
          <a:p>
            <a:r>
              <a:rPr lang="en-US" dirty="0" err="1"/>
              <a:t>apiVersion</a:t>
            </a:r>
            <a:r>
              <a:rPr lang="en-US" dirty="0"/>
              <a:t>: v1</a:t>
            </a:r>
          </a:p>
          <a:p>
            <a:r>
              <a:rPr lang="en-US" dirty="0"/>
              <a:t>metadata:</a:t>
            </a:r>
          </a:p>
          <a:p>
            <a:r>
              <a:rPr lang="en-US" dirty="0"/>
              <a:t>  name: </a:t>
            </a:r>
            <a:r>
              <a:rPr lang="en-US" dirty="0" err="1"/>
              <a:t>myyamlsecret</a:t>
            </a:r>
            <a:endParaRPr lang="en-US" dirty="0"/>
          </a:p>
          <a:p>
            <a:r>
              <a:rPr lang="en-US" dirty="0"/>
              <a:t>type: Opaque</a:t>
            </a:r>
          </a:p>
          <a:p>
            <a:r>
              <a:rPr lang="en-US" dirty="0"/>
              <a:t>data:</a:t>
            </a:r>
          </a:p>
          <a:p>
            <a:r>
              <a:rPr lang="en-US" dirty="0"/>
              <a:t>  </a:t>
            </a:r>
            <a:r>
              <a:rPr lang="en-US" dirty="0" err="1"/>
              <a:t>myname</a:t>
            </a:r>
            <a:r>
              <a:rPr lang="en-US" dirty="0"/>
              <a:t>: U2hyaW5pd2Fz</a:t>
            </a:r>
          </a:p>
          <a:p>
            <a:r>
              <a:rPr lang="en-US" dirty="0"/>
              <a:t> </a:t>
            </a:r>
          </a:p>
        </p:txBody>
      </p:sp>
    </p:spTree>
    <p:extLst>
      <p:ext uri="{BB962C8B-B14F-4D97-AF65-F5344CB8AC3E}">
        <p14:creationId xmlns:p14="http://schemas.microsoft.com/office/powerpoint/2010/main" val="144281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77EE-5772-49B3-AD2F-16EC52508F1E}"/>
              </a:ext>
            </a:extLst>
          </p:cNvPr>
          <p:cNvSpPr>
            <a:spLocks noGrp="1"/>
          </p:cNvSpPr>
          <p:nvPr>
            <p:ph type="title"/>
          </p:nvPr>
        </p:nvSpPr>
        <p:spPr/>
        <p:txBody>
          <a:bodyPr/>
          <a:lstStyle/>
          <a:p>
            <a:r>
              <a:rPr lang="en-US" dirty="0"/>
              <a:t>Using YAML Secrets</a:t>
            </a:r>
          </a:p>
        </p:txBody>
      </p:sp>
      <p:sp>
        <p:nvSpPr>
          <p:cNvPr id="3" name="Content Placeholder 2">
            <a:extLst>
              <a:ext uri="{FF2B5EF4-FFF2-40B4-BE49-F238E27FC236}">
                <a16:creationId xmlns:a16="http://schemas.microsoft.com/office/drawing/2014/main" id="{F3E99112-7769-42E3-AE5B-B2788762C560}"/>
              </a:ext>
            </a:extLst>
          </p:cNvPr>
          <p:cNvSpPr>
            <a:spLocks noGrp="1"/>
          </p:cNvSpPr>
          <p:nvPr>
            <p:ph idx="1"/>
          </p:nvPr>
        </p:nvSpPr>
        <p:spPr>
          <a:xfrm>
            <a:off x="677334" y="1495425"/>
            <a:ext cx="8596668" cy="4943475"/>
          </a:xfrm>
        </p:spPr>
        <p:txBody>
          <a:bodyPr>
            <a:normAutofit fontScale="85000" lnSpcReduction="20000"/>
          </a:bodyPr>
          <a:lstStyle/>
          <a:p>
            <a:r>
              <a:rPr lang="en-US" dirty="0"/>
              <a:t>kind: Pod</a:t>
            </a:r>
          </a:p>
          <a:p>
            <a:r>
              <a:rPr lang="en-US" dirty="0" err="1"/>
              <a:t>apiVersion</a:t>
            </a:r>
            <a:r>
              <a:rPr lang="en-US" dirty="0"/>
              <a:t>: v1</a:t>
            </a:r>
          </a:p>
          <a:p>
            <a:r>
              <a:rPr lang="en-US" dirty="0"/>
              <a:t>metadata:</a:t>
            </a:r>
          </a:p>
          <a:p>
            <a:r>
              <a:rPr lang="en-US" dirty="0"/>
              <a:t>  name: </a:t>
            </a:r>
            <a:r>
              <a:rPr lang="en-US" dirty="0" err="1"/>
              <a:t>yamlenvsecret</a:t>
            </a:r>
            <a:endParaRPr lang="en-US" dirty="0"/>
          </a:p>
          <a:p>
            <a:r>
              <a:rPr lang="en-US" dirty="0"/>
              <a:t>spec:</a:t>
            </a:r>
          </a:p>
          <a:p>
            <a:r>
              <a:rPr lang="en-US" dirty="0"/>
              <a:t>  containers:</a:t>
            </a:r>
          </a:p>
          <a:p>
            <a:r>
              <a:rPr lang="en-US" dirty="0"/>
              <a:t>    - name: c10</a:t>
            </a:r>
          </a:p>
          <a:p>
            <a:r>
              <a:rPr lang="en-US" dirty="0"/>
              <a:t>      image: centos</a:t>
            </a:r>
          </a:p>
          <a:p>
            <a:r>
              <a:rPr lang="en-US" dirty="0"/>
              <a:t>      command: ["/bin/bash", "-</a:t>
            </a:r>
            <a:r>
              <a:rPr lang="en-US" dirty="0" err="1"/>
              <a:t>c","while</a:t>
            </a:r>
            <a:r>
              <a:rPr lang="en-US" dirty="0"/>
              <a:t> </a:t>
            </a:r>
            <a:r>
              <a:rPr lang="en-US" dirty="0" err="1"/>
              <a:t>true;do</a:t>
            </a:r>
            <a:r>
              <a:rPr lang="en-US" dirty="0"/>
              <a:t> echo Hello </a:t>
            </a:r>
            <a:r>
              <a:rPr lang="en-US" dirty="0" err="1"/>
              <a:t>Secrets;sleep</a:t>
            </a:r>
            <a:r>
              <a:rPr lang="en-US" dirty="0"/>
              <a:t> 10;done"]</a:t>
            </a:r>
          </a:p>
          <a:p>
            <a:r>
              <a:rPr lang="en-US" dirty="0"/>
              <a:t>      env:</a:t>
            </a:r>
          </a:p>
          <a:p>
            <a:r>
              <a:rPr lang="en-US" dirty="0"/>
              <a:t>        - name: </a:t>
            </a:r>
            <a:r>
              <a:rPr lang="en-US" b="1" dirty="0"/>
              <a:t>MYENVVAR</a:t>
            </a:r>
          </a:p>
          <a:p>
            <a:r>
              <a:rPr lang="en-US" dirty="0"/>
              <a:t>          </a:t>
            </a:r>
            <a:r>
              <a:rPr lang="en-US" dirty="0" err="1"/>
              <a:t>valueFrom</a:t>
            </a:r>
            <a:r>
              <a:rPr lang="en-US" dirty="0"/>
              <a:t>:</a:t>
            </a:r>
          </a:p>
          <a:p>
            <a:r>
              <a:rPr lang="en-US" dirty="0"/>
              <a:t>            </a:t>
            </a:r>
            <a:r>
              <a:rPr lang="en-US" dirty="0" err="1"/>
              <a:t>secretKeyRef</a:t>
            </a:r>
            <a:r>
              <a:rPr lang="en-US" dirty="0"/>
              <a:t>:</a:t>
            </a:r>
          </a:p>
          <a:p>
            <a:r>
              <a:rPr lang="en-US" dirty="0"/>
              <a:t>              name: </a:t>
            </a:r>
            <a:r>
              <a:rPr lang="en-US" b="1" dirty="0" err="1"/>
              <a:t>myyamlsecret</a:t>
            </a:r>
            <a:endParaRPr lang="en-US" b="1" dirty="0"/>
          </a:p>
          <a:p>
            <a:r>
              <a:rPr lang="en-US" dirty="0"/>
              <a:t>              key: </a:t>
            </a:r>
            <a:r>
              <a:rPr lang="en-US" b="1" dirty="0" err="1"/>
              <a:t>myname</a:t>
            </a:r>
            <a:endParaRPr lang="en-US" b="1" dirty="0"/>
          </a:p>
          <a:p>
            <a:r>
              <a:rPr lang="en-US" dirty="0"/>
              <a:t> </a:t>
            </a:r>
          </a:p>
        </p:txBody>
      </p:sp>
    </p:spTree>
    <p:extLst>
      <p:ext uri="{BB962C8B-B14F-4D97-AF65-F5344CB8AC3E}">
        <p14:creationId xmlns:p14="http://schemas.microsoft.com/office/powerpoint/2010/main" val="3533319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B7BD-CC6A-446C-9F1C-DA82BCF1F2C7}"/>
              </a:ext>
            </a:extLst>
          </p:cNvPr>
          <p:cNvSpPr>
            <a:spLocks noGrp="1"/>
          </p:cNvSpPr>
          <p:nvPr>
            <p:ph type="title"/>
          </p:nvPr>
        </p:nvSpPr>
        <p:spPr/>
        <p:txBody>
          <a:bodyPr/>
          <a:lstStyle/>
          <a:p>
            <a:r>
              <a:rPr lang="en-US" dirty="0"/>
              <a:t>Using YAML Secrets</a:t>
            </a:r>
          </a:p>
        </p:txBody>
      </p:sp>
      <p:sp>
        <p:nvSpPr>
          <p:cNvPr id="3" name="Content Placeholder 2">
            <a:extLst>
              <a:ext uri="{FF2B5EF4-FFF2-40B4-BE49-F238E27FC236}">
                <a16:creationId xmlns:a16="http://schemas.microsoft.com/office/drawing/2014/main" id="{C434C188-880E-4909-AED1-C96D30B7834B}"/>
              </a:ext>
            </a:extLst>
          </p:cNvPr>
          <p:cNvSpPr>
            <a:spLocks noGrp="1"/>
          </p:cNvSpPr>
          <p:nvPr>
            <p:ph idx="1"/>
          </p:nvPr>
        </p:nvSpPr>
        <p:spPr/>
        <p:txBody>
          <a:bodyPr/>
          <a:lstStyle/>
          <a:p>
            <a:r>
              <a:rPr lang="en-US" dirty="0"/>
              <a:t>$</a:t>
            </a:r>
            <a:r>
              <a:rPr lang="en-US" dirty="0" err="1"/>
              <a:t>kubectl</a:t>
            </a:r>
            <a:r>
              <a:rPr lang="en-US" dirty="0"/>
              <a:t> exec –it &lt;&lt;pod name&gt;&gt; /bin/bash</a:t>
            </a:r>
          </a:p>
          <a:p>
            <a:endParaRPr lang="en-US" dirty="0"/>
          </a:p>
          <a:p>
            <a:r>
              <a:rPr lang="en-US" dirty="0"/>
              <a:t>env</a:t>
            </a:r>
          </a:p>
          <a:p>
            <a:endParaRPr lang="en-US" dirty="0"/>
          </a:p>
          <a:p>
            <a:r>
              <a:rPr lang="en-US" dirty="0" err="1"/>
              <a:t>env|grep</a:t>
            </a:r>
            <a:r>
              <a:rPr lang="en-US" dirty="0"/>
              <a:t> MYENVVAR</a:t>
            </a:r>
          </a:p>
        </p:txBody>
      </p:sp>
    </p:spTree>
    <p:extLst>
      <p:ext uri="{BB962C8B-B14F-4D97-AF65-F5344CB8AC3E}">
        <p14:creationId xmlns:p14="http://schemas.microsoft.com/office/powerpoint/2010/main" val="1141160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8B92-195D-4795-93BF-AD8AC78D7D78}"/>
              </a:ext>
            </a:extLst>
          </p:cNvPr>
          <p:cNvSpPr>
            <a:spLocks noGrp="1"/>
          </p:cNvSpPr>
          <p:nvPr>
            <p:ph type="title"/>
          </p:nvPr>
        </p:nvSpPr>
        <p:spPr/>
        <p:txBody>
          <a:bodyPr/>
          <a:lstStyle/>
          <a:p>
            <a:r>
              <a:rPr lang="en-US" dirty="0" err="1"/>
              <a:t>ConfigMap</a:t>
            </a:r>
            <a:endParaRPr lang="en-US" dirty="0"/>
          </a:p>
        </p:txBody>
      </p:sp>
      <p:sp>
        <p:nvSpPr>
          <p:cNvPr id="3" name="Content Placeholder 2">
            <a:extLst>
              <a:ext uri="{FF2B5EF4-FFF2-40B4-BE49-F238E27FC236}">
                <a16:creationId xmlns:a16="http://schemas.microsoft.com/office/drawing/2014/main" id="{0FA51D0D-6344-4616-9AA6-12337EDB28D6}"/>
              </a:ext>
            </a:extLst>
          </p:cNvPr>
          <p:cNvSpPr>
            <a:spLocks noGrp="1"/>
          </p:cNvSpPr>
          <p:nvPr>
            <p:ph idx="1"/>
          </p:nvPr>
        </p:nvSpPr>
        <p:spPr/>
        <p:txBody>
          <a:bodyPr/>
          <a:lstStyle/>
          <a:p>
            <a:r>
              <a:rPr lang="en-US" dirty="0"/>
              <a:t>Configuration for application in Key Value pair.</a:t>
            </a:r>
          </a:p>
          <a:p>
            <a:endParaRPr lang="en-US" dirty="0"/>
          </a:p>
          <a:p>
            <a:r>
              <a:rPr lang="en-US" dirty="0"/>
              <a:t>Values are non sensitive, unencrypted. </a:t>
            </a:r>
          </a:p>
          <a:p>
            <a:endParaRPr lang="en-US" dirty="0"/>
          </a:p>
          <a:p>
            <a:r>
              <a:rPr lang="en-US" dirty="0"/>
              <a:t>If you need encoding/encryption then Use Secrets.</a:t>
            </a:r>
          </a:p>
          <a:p>
            <a:endParaRPr lang="en-US" dirty="0"/>
          </a:p>
          <a:p>
            <a:r>
              <a:rPr lang="en-US" dirty="0"/>
              <a:t>Can be created using CLI or Files.</a:t>
            </a:r>
          </a:p>
          <a:p>
            <a:endParaRPr lang="en-US" dirty="0"/>
          </a:p>
          <a:p>
            <a:r>
              <a:rPr lang="en-US" dirty="0"/>
              <a:t>Can be Used as ENV. variables or Volumes in Pod.</a:t>
            </a:r>
          </a:p>
        </p:txBody>
      </p:sp>
    </p:spTree>
    <p:extLst>
      <p:ext uri="{BB962C8B-B14F-4D97-AF65-F5344CB8AC3E}">
        <p14:creationId xmlns:p14="http://schemas.microsoft.com/office/powerpoint/2010/main" val="4231452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BBA9-213F-43C2-BE7D-D55328CA5208}"/>
              </a:ext>
            </a:extLst>
          </p:cNvPr>
          <p:cNvSpPr>
            <a:spLocks noGrp="1"/>
          </p:cNvSpPr>
          <p:nvPr>
            <p:ph type="title"/>
          </p:nvPr>
        </p:nvSpPr>
        <p:spPr/>
        <p:txBody>
          <a:bodyPr/>
          <a:lstStyle/>
          <a:p>
            <a:r>
              <a:rPr lang="en-US" dirty="0" err="1"/>
              <a:t>ConfigMap</a:t>
            </a:r>
            <a:r>
              <a:rPr lang="en-US" dirty="0"/>
              <a:t> through file- </a:t>
            </a:r>
            <a:r>
              <a:rPr lang="en-US" dirty="0" err="1"/>
              <a:t>yamlConfigMap.yml</a:t>
            </a:r>
            <a:endParaRPr lang="en-US" dirty="0"/>
          </a:p>
        </p:txBody>
      </p:sp>
      <p:sp>
        <p:nvSpPr>
          <p:cNvPr id="3" name="Content Placeholder 2">
            <a:extLst>
              <a:ext uri="{FF2B5EF4-FFF2-40B4-BE49-F238E27FC236}">
                <a16:creationId xmlns:a16="http://schemas.microsoft.com/office/drawing/2014/main" id="{727F8FA6-DC41-45B8-9D7F-0543A5A5A881}"/>
              </a:ext>
            </a:extLst>
          </p:cNvPr>
          <p:cNvSpPr>
            <a:spLocks noGrp="1"/>
          </p:cNvSpPr>
          <p:nvPr>
            <p:ph idx="1"/>
          </p:nvPr>
        </p:nvSpPr>
        <p:spPr/>
        <p:txBody>
          <a:bodyPr>
            <a:normAutofit fontScale="92500" lnSpcReduction="20000"/>
          </a:bodyPr>
          <a:lstStyle/>
          <a:p>
            <a:r>
              <a:rPr lang="en-US" dirty="0">
                <a:latin typeface="Consolas" panose="020B0609020204030204" pitchFamily="49" charset="0"/>
              </a:rPr>
              <a:t>kind: </a:t>
            </a:r>
            <a:r>
              <a:rPr lang="en-US" dirty="0" err="1">
                <a:latin typeface="Consolas" panose="020B0609020204030204" pitchFamily="49" charset="0"/>
              </a:rPr>
              <a:t>ConfigMap</a:t>
            </a:r>
            <a:endParaRPr lang="en-US" dirty="0">
              <a:latin typeface="Consolas" panose="020B0609020204030204" pitchFamily="49" charset="0"/>
            </a:endParaRPr>
          </a:p>
          <a:p>
            <a:r>
              <a:rPr lang="en-US" dirty="0" err="1">
                <a:latin typeface="Consolas" panose="020B0609020204030204" pitchFamily="49" charset="0"/>
              </a:rPr>
              <a:t>apiVersion</a:t>
            </a:r>
            <a:r>
              <a:rPr lang="en-US" dirty="0">
                <a:latin typeface="Consolas" panose="020B0609020204030204" pitchFamily="49" charset="0"/>
              </a:rPr>
              <a:t>: v1</a:t>
            </a:r>
          </a:p>
          <a:p>
            <a:r>
              <a:rPr lang="en-US" dirty="0">
                <a:latin typeface="Consolas" panose="020B0609020204030204" pitchFamily="49" charset="0"/>
              </a:rPr>
              <a:t>metadata:</a:t>
            </a:r>
          </a:p>
          <a:p>
            <a:r>
              <a:rPr lang="en-US" dirty="0">
                <a:latin typeface="Consolas" panose="020B0609020204030204" pitchFamily="49" charset="0"/>
              </a:rPr>
              <a:t>  name: </a:t>
            </a:r>
            <a:r>
              <a:rPr lang="en-US" dirty="0" err="1">
                <a:latin typeface="Consolas" panose="020B0609020204030204" pitchFamily="49" charset="0"/>
              </a:rPr>
              <a:t>myyamlmap</a:t>
            </a:r>
            <a:endParaRPr lang="en-US" dirty="0">
              <a:latin typeface="Consolas" panose="020B0609020204030204" pitchFamily="49" charset="0"/>
            </a:endParaRPr>
          </a:p>
          <a:p>
            <a:r>
              <a:rPr lang="en-US" dirty="0">
                <a:latin typeface="Consolas" panose="020B0609020204030204" pitchFamily="49" charset="0"/>
              </a:rPr>
              <a:t>  namespace: default</a:t>
            </a:r>
          </a:p>
          <a:p>
            <a:r>
              <a:rPr lang="en-US" dirty="0">
                <a:latin typeface="Consolas" panose="020B0609020204030204" pitchFamily="49" charset="0"/>
              </a:rPr>
              <a:t>data:</a:t>
            </a:r>
          </a:p>
          <a:p>
            <a:r>
              <a:rPr lang="en-US" dirty="0">
                <a:latin typeface="Consolas" panose="020B0609020204030204" pitchFamily="49" charset="0"/>
              </a:rPr>
              <a:t>  SKILL: DevOps</a:t>
            </a:r>
          </a:p>
          <a:p>
            <a:r>
              <a:rPr lang="en-US" dirty="0">
                <a:latin typeface="Consolas" panose="020B0609020204030204" pitchFamily="49" charset="0"/>
              </a:rPr>
              <a:t>  TOPIC: k8s</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apply –f </a:t>
            </a:r>
            <a:r>
              <a:rPr lang="en-US" dirty="0" err="1">
                <a:latin typeface="Consolas" panose="020B0609020204030204" pitchFamily="49" charset="0"/>
              </a:rPr>
              <a:t>yamlConfigMap.yml</a:t>
            </a:r>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a:t>
            </a:r>
            <a:r>
              <a:rPr lang="en-US" dirty="0" err="1">
                <a:latin typeface="Consolas" panose="020B0609020204030204" pitchFamily="49" charset="0"/>
              </a:rPr>
              <a:t>configmap</a:t>
            </a:r>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3468198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23E-6C0C-48F0-80D4-C0053914F1EF}"/>
              </a:ext>
            </a:extLst>
          </p:cNvPr>
          <p:cNvSpPr>
            <a:spLocks noGrp="1"/>
          </p:cNvSpPr>
          <p:nvPr>
            <p:ph type="title"/>
          </p:nvPr>
        </p:nvSpPr>
        <p:spPr/>
        <p:txBody>
          <a:bodyPr/>
          <a:lstStyle/>
          <a:p>
            <a:r>
              <a:rPr lang="en-US" dirty="0" err="1"/>
              <a:t>ConfigMap</a:t>
            </a:r>
            <a:r>
              <a:rPr lang="en-US" dirty="0"/>
              <a:t> through file- </a:t>
            </a:r>
            <a:r>
              <a:rPr lang="en-US" dirty="0" err="1"/>
              <a:t>yamlConfigMap.yml</a:t>
            </a:r>
            <a:endParaRPr lang="en-US" dirty="0"/>
          </a:p>
        </p:txBody>
      </p:sp>
      <p:sp>
        <p:nvSpPr>
          <p:cNvPr id="3" name="Content Placeholder 2">
            <a:extLst>
              <a:ext uri="{FF2B5EF4-FFF2-40B4-BE49-F238E27FC236}">
                <a16:creationId xmlns:a16="http://schemas.microsoft.com/office/drawing/2014/main" id="{538BFDEE-53EB-4E92-B6E4-E395D4AA7687}"/>
              </a:ext>
            </a:extLst>
          </p:cNvPr>
          <p:cNvSpPr>
            <a:spLocks noGrp="1"/>
          </p:cNvSpPr>
          <p:nvPr>
            <p:ph idx="1"/>
          </p:nvPr>
        </p:nvSpPr>
        <p:spPr/>
        <p:txBody>
          <a:bodyPr/>
          <a:lstStyle/>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describe cm/</a:t>
            </a:r>
            <a:r>
              <a:rPr lang="en-US" dirty="0" err="1">
                <a:latin typeface="Consolas" panose="020B0609020204030204" pitchFamily="49" charset="0"/>
              </a:rPr>
              <a:t>myyamlmap</a:t>
            </a:r>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cm &lt;&lt;</a:t>
            </a:r>
            <a:r>
              <a:rPr lang="en-US" dirty="0" err="1">
                <a:latin typeface="Consolas" panose="020B0609020204030204" pitchFamily="49" charset="0"/>
              </a:rPr>
              <a:t>ConfigMap</a:t>
            </a:r>
            <a:r>
              <a:rPr lang="en-US" dirty="0">
                <a:latin typeface="Consolas" panose="020B0609020204030204" pitchFamily="49" charset="0"/>
              </a:rPr>
              <a:t>-Name&gt;&gt;</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kubectl</a:t>
            </a:r>
            <a:r>
              <a:rPr lang="en-US" dirty="0">
                <a:latin typeface="Consolas" panose="020B0609020204030204" pitchFamily="49" charset="0"/>
              </a:rPr>
              <a:t> get cm &lt;&lt;</a:t>
            </a:r>
            <a:r>
              <a:rPr lang="en-US" dirty="0" err="1">
                <a:latin typeface="Consolas" panose="020B0609020204030204" pitchFamily="49" charset="0"/>
              </a:rPr>
              <a:t>ConfigMap</a:t>
            </a:r>
            <a:r>
              <a:rPr lang="en-US" dirty="0">
                <a:latin typeface="Consolas" panose="020B0609020204030204" pitchFamily="49" charset="0"/>
              </a:rPr>
              <a:t>-Name&gt;&gt; -o </a:t>
            </a:r>
            <a:r>
              <a:rPr lang="en-US" dirty="0" err="1">
                <a:latin typeface="Consolas" panose="020B0609020204030204" pitchFamily="49" charset="0"/>
              </a:rPr>
              <a:t>yaml</a:t>
            </a:r>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2453173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D130-5368-4CA5-B3A0-95A715FDA668}"/>
              </a:ext>
            </a:extLst>
          </p:cNvPr>
          <p:cNvSpPr>
            <a:spLocks noGrp="1"/>
          </p:cNvSpPr>
          <p:nvPr>
            <p:ph type="title"/>
          </p:nvPr>
        </p:nvSpPr>
        <p:spPr/>
        <p:txBody>
          <a:bodyPr/>
          <a:lstStyle/>
          <a:p>
            <a:r>
              <a:rPr lang="en-US" dirty="0"/>
              <a:t>Using </a:t>
            </a:r>
            <a:r>
              <a:rPr lang="en-US" dirty="0" err="1"/>
              <a:t>ConfigMap</a:t>
            </a:r>
            <a:r>
              <a:rPr lang="en-US" dirty="0"/>
              <a:t> as Env. Variable-</a:t>
            </a:r>
            <a:r>
              <a:rPr lang="en-US" dirty="0" err="1"/>
              <a:t>yamlEnvConfigMap.yml</a:t>
            </a:r>
            <a:endParaRPr lang="en-US" dirty="0"/>
          </a:p>
        </p:txBody>
      </p:sp>
      <p:sp>
        <p:nvSpPr>
          <p:cNvPr id="3" name="Content Placeholder 2">
            <a:extLst>
              <a:ext uri="{FF2B5EF4-FFF2-40B4-BE49-F238E27FC236}">
                <a16:creationId xmlns:a16="http://schemas.microsoft.com/office/drawing/2014/main" id="{DB446541-4F73-4BFD-B68F-14F2F99FC874}"/>
              </a:ext>
            </a:extLst>
          </p:cNvPr>
          <p:cNvSpPr>
            <a:spLocks noGrp="1"/>
          </p:cNvSpPr>
          <p:nvPr>
            <p:ph idx="1"/>
          </p:nvPr>
        </p:nvSpPr>
        <p:spPr>
          <a:xfrm>
            <a:off x="677334" y="1847851"/>
            <a:ext cx="8596668" cy="4543424"/>
          </a:xfrm>
        </p:spPr>
        <p:txBody>
          <a:bodyPr>
            <a:normAutofit fontScale="77500" lnSpcReduction="20000"/>
          </a:bodyPr>
          <a:lstStyle/>
          <a:p>
            <a:r>
              <a:rPr lang="en-US" dirty="0"/>
              <a:t>kind: Pod</a:t>
            </a:r>
          </a:p>
          <a:p>
            <a:r>
              <a:rPr lang="en-US" dirty="0" err="1"/>
              <a:t>apiVersion</a:t>
            </a:r>
            <a:r>
              <a:rPr lang="en-US" dirty="0"/>
              <a:t>: v1</a:t>
            </a:r>
          </a:p>
          <a:p>
            <a:r>
              <a:rPr lang="en-US" dirty="0"/>
              <a:t>metadata:</a:t>
            </a:r>
          </a:p>
          <a:p>
            <a:r>
              <a:rPr lang="en-US" dirty="0"/>
              <a:t>  name: </a:t>
            </a:r>
            <a:r>
              <a:rPr lang="en-US" dirty="0" err="1"/>
              <a:t>yamlenvconfig</a:t>
            </a:r>
            <a:endParaRPr lang="en-US" dirty="0"/>
          </a:p>
          <a:p>
            <a:r>
              <a:rPr lang="en-US" dirty="0"/>
              <a:t>spec:</a:t>
            </a:r>
          </a:p>
          <a:p>
            <a:r>
              <a:rPr lang="en-US" dirty="0"/>
              <a:t>  containers:</a:t>
            </a:r>
          </a:p>
          <a:p>
            <a:r>
              <a:rPr lang="en-US" dirty="0"/>
              <a:t>    - name: c20</a:t>
            </a:r>
          </a:p>
          <a:p>
            <a:r>
              <a:rPr lang="en-US" dirty="0"/>
              <a:t>      image: centos</a:t>
            </a:r>
          </a:p>
          <a:p>
            <a:r>
              <a:rPr lang="en-US" dirty="0"/>
              <a:t>      command: ["/bin/bash", "-</a:t>
            </a:r>
            <a:r>
              <a:rPr lang="en-US" dirty="0" err="1"/>
              <a:t>c","while</a:t>
            </a:r>
            <a:r>
              <a:rPr lang="en-US" dirty="0"/>
              <a:t> </a:t>
            </a:r>
            <a:r>
              <a:rPr lang="en-US" dirty="0" err="1"/>
              <a:t>true;do</a:t>
            </a:r>
            <a:r>
              <a:rPr lang="en-US" dirty="0"/>
              <a:t> echo Hello </a:t>
            </a:r>
            <a:r>
              <a:rPr lang="en-US" dirty="0" err="1"/>
              <a:t>ConfigMap;sleep</a:t>
            </a:r>
            <a:r>
              <a:rPr lang="en-US" dirty="0"/>
              <a:t> 3;done"]</a:t>
            </a:r>
          </a:p>
          <a:p>
            <a:r>
              <a:rPr lang="en-US" dirty="0"/>
              <a:t>      env:</a:t>
            </a:r>
          </a:p>
          <a:p>
            <a:r>
              <a:rPr lang="en-US" dirty="0"/>
              <a:t>        - name: </a:t>
            </a:r>
            <a:r>
              <a:rPr lang="en-US" b="1" dirty="0"/>
              <a:t>MYENV</a:t>
            </a:r>
          </a:p>
          <a:p>
            <a:r>
              <a:rPr lang="en-US" dirty="0"/>
              <a:t>          </a:t>
            </a:r>
            <a:r>
              <a:rPr lang="en-US" dirty="0" err="1"/>
              <a:t>valueFrom</a:t>
            </a:r>
            <a:r>
              <a:rPr lang="en-US" dirty="0"/>
              <a:t>:</a:t>
            </a:r>
          </a:p>
          <a:p>
            <a:r>
              <a:rPr lang="en-US" dirty="0"/>
              <a:t>            </a:t>
            </a:r>
            <a:r>
              <a:rPr lang="en-US" dirty="0" err="1"/>
              <a:t>configMapKeyRef</a:t>
            </a:r>
            <a:r>
              <a:rPr lang="en-US" dirty="0"/>
              <a:t>:</a:t>
            </a:r>
          </a:p>
          <a:p>
            <a:r>
              <a:rPr lang="en-US" dirty="0"/>
              <a:t>              name: </a:t>
            </a:r>
            <a:r>
              <a:rPr lang="en-US" b="1" dirty="0" err="1"/>
              <a:t>myyamlmap</a:t>
            </a:r>
            <a:endParaRPr lang="en-US" b="1" dirty="0"/>
          </a:p>
          <a:p>
            <a:r>
              <a:rPr lang="en-US" dirty="0"/>
              <a:t>              key: </a:t>
            </a:r>
            <a:r>
              <a:rPr lang="en-US" b="1" dirty="0"/>
              <a:t>TOPIC</a:t>
            </a:r>
          </a:p>
          <a:p>
            <a:endParaRPr lang="en-US" dirty="0"/>
          </a:p>
        </p:txBody>
      </p:sp>
    </p:spTree>
    <p:extLst>
      <p:ext uri="{BB962C8B-B14F-4D97-AF65-F5344CB8AC3E}">
        <p14:creationId xmlns:p14="http://schemas.microsoft.com/office/powerpoint/2010/main" val="4185801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3469-5588-4745-AE07-8332BE35D52E}"/>
              </a:ext>
            </a:extLst>
          </p:cNvPr>
          <p:cNvSpPr>
            <a:spLocks noGrp="1"/>
          </p:cNvSpPr>
          <p:nvPr>
            <p:ph type="title"/>
          </p:nvPr>
        </p:nvSpPr>
        <p:spPr/>
        <p:txBody>
          <a:bodyPr/>
          <a:lstStyle/>
          <a:p>
            <a:r>
              <a:rPr lang="en-US" dirty="0"/>
              <a:t>Using </a:t>
            </a:r>
            <a:r>
              <a:rPr lang="en-US" dirty="0" err="1"/>
              <a:t>ConfigMap</a:t>
            </a:r>
            <a:r>
              <a:rPr lang="en-US" dirty="0"/>
              <a:t> </a:t>
            </a:r>
          </a:p>
        </p:txBody>
      </p:sp>
      <p:sp>
        <p:nvSpPr>
          <p:cNvPr id="3" name="Content Placeholder 2">
            <a:extLst>
              <a:ext uri="{FF2B5EF4-FFF2-40B4-BE49-F238E27FC236}">
                <a16:creationId xmlns:a16="http://schemas.microsoft.com/office/drawing/2014/main" id="{B01A015A-4410-4746-99EC-F6EB9A5C9F6A}"/>
              </a:ext>
            </a:extLst>
          </p:cNvPr>
          <p:cNvSpPr>
            <a:spLocks noGrp="1"/>
          </p:cNvSpPr>
          <p:nvPr>
            <p:ph idx="1"/>
          </p:nvPr>
        </p:nvSpPr>
        <p:spPr/>
        <p:txBody>
          <a:bodyPr/>
          <a:lstStyle/>
          <a:p>
            <a:r>
              <a:rPr lang="en-US" dirty="0"/>
              <a:t>$</a:t>
            </a:r>
            <a:r>
              <a:rPr lang="en-US" dirty="0" err="1"/>
              <a:t>kubectl</a:t>
            </a:r>
            <a:r>
              <a:rPr lang="en-US" dirty="0"/>
              <a:t> exec –it &lt;&lt;pod name&gt;&gt; /bin/bash</a:t>
            </a:r>
          </a:p>
          <a:p>
            <a:endParaRPr lang="en-US" dirty="0"/>
          </a:p>
          <a:p>
            <a:r>
              <a:rPr lang="en-US" dirty="0"/>
              <a:t>env</a:t>
            </a:r>
          </a:p>
          <a:p>
            <a:endParaRPr lang="en-US" dirty="0"/>
          </a:p>
          <a:p>
            <a:r>
              <a:rPr lang="en-US" dirty="0" err="1"/>
              <a:t>env|grep</a:t>
            </a:r>
            <a:r>
              <a:rPr lang="en-US" dirty="0"/>
              <a:t> MYENV</a:t>
            </a:r>
          </a:p>
          <a:p>
            <a:endParaRPr lang="en-US" dirty="0"/>
          </a:p>
        </p:txBody>
      </p:sp>
    </p:spTree>
    <p:extLst>
      <p:ext uri="{BB962C8B-B14F-4D97-AF65-F5344CB8AC3E}">
        <p14:creationId xmlns:p14="http://schemas.microsoft.com/office/powerpoint/2010/main" val="1199436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1F4AF-16EE-463B-B71B-3FE9E3E4DEB6}"/>
              </a:ext>
            </a:extLst>
          </p:cNvPr>
          <p:cNvSpPr>
            <a:spLocks noGrp="1"/>
          </p:cNvSpPr>
          <p:nvPr>
            <p:ph type="title"/>
          </p:nvPr>
        </p:nvSpPr>
        <p:spPr/>
        <p:txBody>
          <a:bodyPr/>
          <a:lstStyle/>
          <a:p>
            <a:r>
              <a:rPr lang="en-US" dirty="0"/>
              <a:t>Managing Computer Resources – </a:t>
            </a:r>
            <a:r>
              <a:rPr lang="en-US" dirty="0" err="1"/>
              <a:t>podResources.yml</a:t>
            </a:r>
            <a:endParaRPr lang="en-US" dirty="0"/>
          </a:p>
        </p:txBody>
      </p:sp>
      <p:sp>
        <p:nvSpPr>
          <p:cNvPr id="3" name="Content Placeholder 2">
            <a:extLst>
              <a:ext uri="{FF2B5EF4-FFF2-40B4-BE49-F238E27FC236}">
                <a16:creationId xmlns:a16="http://schemas.microsoft.com/office/drawing/2014/main" id="{89EE682F-404B-43C3-A77D-18F013222879}"/>
              </a:ext>
            </a:extLst>
          </p:cNvPr>
          <p:cNvSpPr>
            <a:spLocks noGrp="1"/>
          </p:cNvSpPr>
          <p:nvPr>
            <p:ph idx="1"/>
          </p:nvPr>
        </p:nvSpPr>
        <p:spPr>
          <a:xfrm>
            <a:off x="677334" y="1809751"/>
            <a:ext cx="8596668" cy="4648200"/>
          </a:xfrm>
        </p:spPr>
        <p:txBody>
          <a:bodyPr>
            <a:normAutofit fontScale="70000" lnSpcReduction="20000"/>
          </a:bodyPr>
          <a:lstStyle/>
          <a:p>
            <a:r>
              <a:rPr lang="en-US" dirty="0"/>
              <a:t>kind: Pod</a:t>
            </a:r>
          </a:p>
          <a:p>
            <a:r>
              <a:rPr lang="en-US" dirty="0" err="1"/>
              <a:t>apiVersion</a:t>
            </a:r>
            <a:r>
              <a:rPr lang="en-US" dirty="0"/>
              <a:t>: v1</a:t>
            </a:r>
          </a:p>
          <a:p>
            <a:r>
              <a:rPr lang="en-US" dirty="0"/>
              <a:t>metadata:</a:t>
            </a:r>
          </a:p>
          <a:p>
            <a:r>
              <a:rPr lang="en-US" dirty="0"/>
              <a:t>  name: </a:t>
            </a:r>
            <a:r>
              <a:rPr lang="en-US" dirty="0" err="1"/>
              <a:t>yamlenvconfig</a:t>
            </a:r>
            <a:endParaRPr lang="en-US" dirty="0"/>
          </a:p>
          <a:p>
            <a:r>
              <a:rPr lang="en-US" dirty="0"/>
              <a:t>spec:</a:t>
            </a:r>
          </a:p>
          <a:p>
            <a:r>
              <a:rPr lang="en-US" dirty="0"/>
              <a:t>  containers:</a:t>
            </a:r>
          </a:p>
          <a:p>
            <a:r>
              <a:rPr lang="en-US" dirty="0"/>
              <a:t>    - name: c20</a:t>
            </a:r>
          </a:p>
          <a:p>
            <a:r>
              <a:rPr lang="en-US" dirty="0"/>
              <a:t>      image: centos</a:t>
            </a:r>
          </a:p>
          <a:p>
            <a:r>
              <a:rPr lang="en-US" dirty="0"/>
              <a:t>      command: ["/bin/bash", "-</a:t>
            </a:r>
            <a:r>
              <a:rPr lang="en-US" dirty="0" err="1"/>
              <a:t>c","while</a:t>
            </a:r>
            <a:r>
              <a:rPr lang="en-US" dirty="0"/>
              <a:t> </a:t>
            </a:r>
            <a:r>
              <a:rPr lang="en-US" dirty="0" err="1"/>
              <a:t>true;do</a:t>
            </a:r>
            <a:r>
              <a:rPr lang="en-US" dirty="0"/>
              <a:t> echo Hello </a:t>
            </a:r>
            <a:r>
              <a:rPr lang="en-US" dirty="0" err="1"/>
              <a:t>Resources;sleep</a:t>
            </a:r>
            <a:r>
              <a:rPr lang="en-US" dirty="0"/>
              <a:t> 3;done"]</a:t>
            </a:r>
          </a:p>
          <a:p>
            <a:r>
              <a:rPr lang="en-US" dirty="0"/>
              <a:t>      resources:</a:t>
            </a:r>
          </a:p>
          <a:p>
            <a:r>
              <a:rPr lang="en-US" dirty="0"/>
              <a:t>        requests:</a:t>
            </a:r>
          </a:p>
          <a:p>
            <a:r>
              <a:rPr lang="en-US" dirty="0"/>
              <a:t>          memory: "64Mi" #Value in Mebibytes , 1 Mebibyte = 1,048,576 Bytes</a:t>
            </a:r>
          </a:p>
          <a:p>
            <a:r>
              <a:rPr lang="en-US" dirty="0"/>
              <a:t>          </a:t>
            </a:r>
            <a:r>
              <a:rPr lang="en-US" dirty="0" err="1"/>
              <a:t>cpu</a:t>
            </a:r>
            <a:r>
              <a:rPr lang="en-US" dirty="0"/>
              <a:t>: "100m" #Value specified in </a:t>
            </a:r>
            <a:r>
              <a:rPr lang="en-US" dirty="0" err="1"/>
              <a:t>MilliCores</a:t>
            </a:r>
            <a:r>
              <a:rPr lang="en-US" dirty="0"/>
              <a:t>; CPU Core split int0 1000 units (</a:t>
            </a:r>
            <a:r>
              <a:rPr lang="en-US" dirty="0" err="1"/>
              <a:t>mili</a:t>
            </a:r>
            <a:r>
              <a:rPr lang="en-US" dirty="0"/>
              <a:t>=1000), ex-100m</a:t>
            </a:r>
          </a:p>
          <a:p>
            <a:r>
              <a:rPr lang="en-US" dirty="0"/>
              <a:t>        limits:</a:t>
            </a:r>
          </a:p>
          <a:p>
            <a:r>
              <a:rPr lang="en-US" dirty="0"/>
              <a:t>          memory: "128Mi"</a:t>
            </a:r>
          </a:p>
          <a:p>
            <a:r>
              <a:rPr lang="en-US" dirty="0"/>
              <a:t>          </a:t>
            </a:r>
            <a:r>
              <a:rPr lang="en-US" dirty="0" err="1"/>
              <a:t>cpu</a:t>
            </a:r>
            <a:r>
              <a:rPr lang="en-US" dirty="0"/>
              <a:t>: "200m"</a:t>
            </a:r>
          </a:p>
          <a:p>
            <a:endParaRPr lang="en-US" dirty="0"/>
          </a:p>
        </p:txBody>
      </p:sp>
    </p:spTree>
    <p:extLst>
      <p:ext uri="{BB962C8B-B14F-4D97-AF65-F5344CB8AC3E}">
        <p14:creationId xmlns:p14="http://schemas.microsoft.com/office/powerpoint/2010/main" val="41273899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26442</TotalTime>
  <Words>3469</Words>
  <Application>Microsoft Office PowerPoint</Application>
  <PresentationFormat>Widescreen</PresentationFormat>
  <Paragraphs>709</Paragraphs>
  <Slides>116</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Consolas</vt:lpstr>
      <vt:lpstr>Trebuchet MS</vt:lpstr>
      <vt:lpstr>Wingdings 3</vt:lpstr>
      <vt:lpstr>Facet</vt:lpstr>
      <vt:lpstr>Kubernetes(k8s)</vt:lpstr>
      <vt:lpstr>Docker Logo</vt:lpstr>
      <vt:lpstr>Kubernetes - Logo</vt:lpstr>
      <vt:lpstr>Kubernetes - History</vt:lpstr>
      <vt:lpstr>Kubernetes</vt:lpstr>
      <vt:lpstr>Kubernetes - Orchestrator</vt:lpstr>
      <vt:lpstr>Kubernetes - Orchestrator</vt:lpstr>
      <vt:lpstr>Hands on </vt:lpstr>
      <vt:lpstr>Docker and Kubernetes Events</vt:lpstr>
      <vt:lpstr>Kubernetes in Action </vt:lpstr>
      <vt:lpstr>Kubernetes in Action </vt:lpstr>
      <vt:lpstr>Kubernetes in Action </vt:lpstr>
      <vt:lpstr>Kubernetes in Action </vt:lpstr>
      <vt:lpstr>Kubernetes in Action – Desired=Actual</vt:lpstr>
      <vt:lpstr>Kubernetes in Action – Actual &gt; Desired</vt:lpstr>
      <vt:lpstr>Kubernetes in Action – Load Decreases</vt:lpstr>
      <vt:lpstr>Kubernetes in Action – Node goes down</vt:lpstr>
      <vt:lpstr>NAT  &amp; Subnet</vt:lpstr>
      <vt:lpstr>Kubernetes </vt:lpstr>
      <vt:lpstr>Kubernetes on Cloud </vt:lpstr>
      <vt:lpstr>Kubernetes Architecture and Components</vt:lpstr>
      <vt:lpstr>Kubernetes Cluster – Master and Nodes (Minions)</vt:lpstr>
      <vt:lpstr>Kubernetes Master – What is inside?</vt:lpstr>
      <vt:lpstr>Kubernetes Master – What is inside?</vt:lpstr>
      <vt:lpstr>Kubernetes Master – What is inside?</vt:lpstr>
      <vt:lpstr>Kubernetes Master – What is inside?</vt:lpstr>
      <vt:lpstr>Kubernetes Master – What is inside?</vt:lpstr>
      <vt:lpstr>Kubernetes Master</vt:lpstr>
      <vt:lpstr>Nodes a.k.a Minions – The Kubernetes Workers</vt:lpstr>
      <vt:lpstr>Inside Node - Kubelet</vt:lpstr>
      <vt:lpstr>Inside Node – Container Engine</vt:lpstr>
      <vt:lpstr>Inside Node – kube-proxy</vt:lpstr>
      <vt:lpstr>Exercise  </vt:lpstr>
      <vt:lpstr>Declarative Model and Desired State</vt:lpstr>
      <vt:lpstr>Declarative Model and Desired State All is Well</vt:lpstr>
      <vt:lpstr>Declarative Model and Desired State All is NOT Well</vt:lpstr>
      <vt:lpstr>Declarative Model and Desired State All is Well again</vt:lpstr>
      <vt:lpstr>Pods</vt:lpstr>
      <vt:lpstr>Pods</vt:lpstr>
      <vt:lpstr>Pods</vt:lpstr>
      <vt:lpstr>Pod</vt:lpstr>
      <vt:lpstr>Pods - Tight Coupling</vt:lpstr>
      <vt:lpstr>Pods – Loose Coupling</vt:lpstr>
      <vt:lpstr>Pods – Basic unit of Scaling</vt:lpstr>
      <vt:lpstr>Pods are Atomic </vt:lpstr>
      <vt:lpstr>Pods Lifecycle</vt:lpstr>
      <vt:lpstr>Deploying Pods  - Pod Manifest</vt:lpstr>
      <vt:lpstr>Deploying Pods  - </vt:lpstr>
      <vt:lpstr>Services</vt:lpstr>
      <vt:lpstr>Services – Constant IP and Load Balancing</vt:lpstr>
      <vt:lpstr>Service – Labels – Load Balancing</vt:lpstr>
      <vt:lpstr>Service – Labels – Load Balancing</vt:lpstr>
      <vt:lpstr>Service – Labels – Load Balancing</vt:lpstr>
      <vt:lpstr>Deployments</vt:lpstr>
      <vt:lpstr>Deployments</vt:lpstr>
      <vt:lpstr>Exercise  </vt:lpstr>
      <vt:lpstr>Recap</vt:lpstr>
      <vt:lpstr>Recap</vt:lpstr>
      <vt:lpstr>Recap</vt:lpstr>
      <vt:lpstr>Installing Kubernetes</vt:lpstr>
      <vt:lpstr>Installing Kubernetes</vt:lpstr>
      <vt:lpstr>$kubectl</vt:lpstr>
      <vt:lpstr>Create Pods – pods1.yml</vt:lpstr>
      <vt:lpstr>Create Pods – pods1.yml</vt:lpstr>
      <vt:lpstr>Create Pods – pods1.yml</vt:lpstr>
      <vt:lpstr>Create Pods  - pods2.yml</vt:lpstr>
      <vt:lpstr>Create Pods – pods2.yml</vt:lpstr>
      <vt:lpstr>Create Pods – pod-multi.yml</vt:lpstr>
      <vt:lpstr>Create Pods – pod-multi.yml</vt:lpstr>
      <vt:lpstr>Create Pod – pod-label.yml</vt:lpstr>
      <vt:lpstr>Create Pod – pod-label.yml</vt:lpstr>
      <vt:lpstr>Labels - Additional Commands</vt:lpstr>
      <vt:lpstr>Scaling and Replication</vt:lpstr>
      <vt:lpstr>Create Pod - pod-replicationController.yaml</vt:lpstr>
      <vt:lpstr>Pod Replication</vt:lpstr>
      <vt:lpstr>Exercise - Replication</vt:lpstr>
      <vt:lpstr>Exercise - Replication</vt:lpstr>
      <vt:lpstr>Replication Scaling</vt:lpstr>
      <vt:lpstr>Creating Pods – pod-replicaSet.yml</vt:lpstr>
      <vt:lpstr>Creating Pods – pod-replicaSet.yml</vt:lpstr>
      <vt:lpstr>Deployments</vt:lpstr>
      <vt:lpstr>Health Checks</vt:lpstr>
      <vt:lpstr>Liveness Probe - pod-livenessProbe.yml</vt:lpstr>
      <vt:lpstr>Liveness Probe - pod-livenessProbe.yml</vt:lpstr>
      <vt:lpstr>Volumes</vt:lpstr>
      <vt:lpstr>Volumes - Types</vt:lpstr>
      <vt:lpstr>Namespaces</vt:lpstr>
      <vt:lpstr>Namespaces</vt:lpstr>
      <vt:lpstr>Secrets &amp; ConfigMap</vt:lpstr>
      <vt:lpstr>Secrets &amp; ConfigMap</vt:lpstr>
      <vt:lpstr>Secrets from YAML file</vt:lpstr>
      <vt:lpstr>Using YAML Secrets</vt:lpstr>
      <vt:lpstr>Using YAML Secrets</vt:lpstr>
      <vt:lpstr>ConfigMap</vt:lpstr>
      <vt:lpstr>ConfigMap through file- yamlConfigMap.yml</vt:lpstr>
      <vt:lpstr>ConfigMap through file- yamlConfigMap.yml</vt:lpstr>
      <vt:lpstr>Using ConfigMap as Env. Variable-yamlEnvConfigMap.yml</vt:lpstr>
      <vt:lpstr>Using ConfigMap </vt:lpstr>
      <vt:lpstr>Managing Computer Resources – podResources.yml</vt:lpstr>
      <vt:lpstr>Managing Computer Resources – podResources.yml</vt:lpstr>
      <vt:lpstr>Resource Quotas</vt:lpstr>
      <vt:lpstr>Resource Quota –quotaDeployment.yml</vt:lpstr>
      <vt:lpstr>LimitRange Object –cpudefault.yml</vt:lpstr>
      <vt:lpstr>LimitRange Object –cpudefault.yml</vt:lpstr>
      <vt:lpstr>Limit Range – cpupod.yml</vt:lpstr>
      <vt:lpstr>Limit Range – cpupod.yml</vt:lpstr>
      <vt:lpstr>Limit Range – cpupodOnlyLimit.yml</vt:lpstr>
      <vt:lpstr>Limit Range – cpupodOnlyRequest.yml</vt:lpstr>
      <vt:lpstr>Limit Range – memoryrange.yml</vt:lpstr>
      <vt:lpstr>Exercise</vt:lpstr>
      <vt:lpstr>Autoscaling -Horizontal Pod Auto scaler</vt:lpstr>
      <vt:lpstr>Autoscaling -Horizontal Pod Auto scaler</vt:lpstr>
      <vt:lpstr>Autoscaling -Horizontal Pod Auto scaler</vt:lpstr>
      <vt:lpstr>HPA Demo</vt:lpstr>
      <vt:lpstr>How it works?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Kubernetes(k8s)</dc:title>
  <dc:creator>Mujumdar, Shriniwas</dc:creator>
  <cp:lastModifiedBy>Mujumdar, Shriniwas</cp:lastModifiedBy>
  <cp:revision>257</cp:revision>
  <dcterms:created xsi:type="dcterms:W3CDTF">2020-09-04T13:01:56Z</dcterms:created>
  <dcterms:modified xsi:type="dcterms:W3CDTF">2021-07-06T04:34:39Z</dcterms:modified>
</cp:coreProperties>
</file>